
<file path=[Content_Types].xml><?xml version="1.0" encoding="utf-8"?>
<Types xmlns="http://schemas.openxmlformats.org/package/2006/content-types">
  <Default Extension="xml" ContentType="application/xml"/>
  <Default Extension="jpeg" ContentType="image/jpeg"/>
  <Default Extension="tif" ContentType="image/tiff"/>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7"/>
  </p:notesMasterIdLst>
  <p:sldIdLst>
    <p:sldId id="256" r:id="rId2"/>
    <p:sldId id="294" r:id="rId3"/>
    <p:sldId id="350" r:id="rId4"/>
    <p:sldId id="302" r:id="rId5"/>
    <p:sldId id="307" r:id="rId6"/>
    <p:sldId id="325" r:id="rId7"/>
    <p:sldId id="349" r:id="rId8"/>
    <p:sldId id="353" r:id="rId9"/>
    <p:sldId id="352" r:id="rId10"/>
    <p:sldId id="343" r:id="rId11"/>
    <p:sldId id="354" r:id="rId12"/>
    <p:sldId id="337" r:id="rId13"/>
    <p:sldId id="355" r:id="rId14"/>
    <p:sldId id="279" r:id="rId15"/>
    <p:sldId id="288" r:id="rId1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547">
          <p15:clr>
            <a:srgbClr val="A4A3A4"/>
          </p15:clr>
        </p15:guide>
        <p15:guide id="2" pos="51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F251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08" autoAdjust="0"/>
    <p:restoredTop sz="87111" autoAdjust="0"/>
  </p:normalViewPr>
  <p:slideViewPr>
    <p:cSldViewPr snapToGrid="0" snapToObjects="1" showGuides="1">
      <p:cViewPr varScale="1">
        <p:scale>
          <a:sx n="81" d="100"/>
          <a:sy n="81" d="100"/>
        </p:scale>
        <p:origin x="1888" y="176"/>
      </p:cViewPr>
      <p:guideLst>
        <p:guide orient="horz" pos="3547"/>
        <p:guide pos="5104"/>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heme" Target="theme/theme1.xml"/><Relationship Id="rId2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notesMaster" Target="notesMasters/notesMaster1.xml"/><Relationship Id="rId18" Type="http://schemas.openxmlformats.org/officeDocument/2006/relationships/presProps" Target="presProps.xml"/><Relationship Id="rId19" Type="http://schemas.openxmlformats.org/officeDocument/2006/relationships/viewProps" Target="view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g>
</file>

<file path=ppt/media/image10.png>
</file>

<file path=ppt/media/image11.png>
</file>

<file path=ppt/media/image12.jpeg>
</file>

<file path=ppt/media/image13.png>
</file>

<file path=ppt/media/image14.jpg>
</file>

<file path=ppt/media/image15.tif>
</file>

<file path=ppt/media/image16.tif>
</file>

<file path=ppt/media/image17.png>
</file>

<file path=ppt/media/image2.png>
</file>

<file path=ppt/media/image3.png>
</file>

<file path=ppt/media/image4.jpg>
</file>

<file path=ppt/media/image5.jpeg>
</file>

<file path=ppt/media/image6.jpg>
</file>

<file path=ppt/media/image7.jp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550D975-68CB-6448-BC33-31FC9C9D82CF}" type="datetimeFigureOut">
              <a:rPr lang="en-US" smtClean="0"/>
              <a:t>9/19/17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4596E1D-A0BD-1E4E-9325-6E8D3C1CF609}" type="slidenum">
              <a:rPr lang="en-US" smtClean="0"/>
              <a:t>‹#›</a:t>
            </a:fld>
            <a:endParaRPr lang="en-US"/>
          </a:p>
        </p:txBody>
      </p:sp>
    </p:spTree>
    <p:extLst>
      <p:ext uri="{BB962C8B-B14F-4D97-AF65-F5344CB8AC3E}">
        <p14:creationId xmlns:p14="http://schemas.microsoft.com/office/powerpoint/2010/main" val="1438731094"/>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Today I’m going to talk</a:t>
            </a:r>
            <a:r>
              <a:rPr lang="en-US" sz="1200" kern="1200" baseline="0" dirty="0" smtClean="0">
                <a:solidFill>
                  <a:schemeClr val="tx1"/>
                </a:solidFill>
                <a:effectLst/>
                <a:latin typeface="+mn-lt"/>
                <a:ea typeface="+mn-ea"/>
                <a:cs typeface="+mn-cs"/>
              </a:rPr>
              <a:t> about our project exploring proteomic variation in Pacific oysters, </a:t>
            </a:r>
            <a:r>
              <a:rPr lang="en-US" sz="1200" kern="1200" baseline="0" dirty="0" smtClean="0">
                <a:solidFill>
                  <a:schemeClr val="tx1"/>
                </a:solidFill>
                <a:effectLst/>
                <a:latin typeface="+mn-lt"/>
                <a:ea typeface="+mn-ea"/>
                <a:cs typeface="+mn-cs"/>
              </a:rPr>
              <a:t>really understanding </a:t>
            </a:r>
            <a:r>
              <a:rPr lang="en-US" sz="1200" kern="1200" baseline="0" dirty="0" smtClean="0">
                <a:solidFill>
                  <a:schemeClr val="tx1"/>
                </a:solidFill>
                <a:effectLst/>
                <a:latin typeface="+mn-lt"/>
                <a:ea typeface="+mn-ea"/>
                <a:cs typeface="+mn-cs"/>
              </a:rPr>
              <a:t>how location affects protein expression, and why that’s important for thriving in changing environmental conditions.</a:t>
            </a:r>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84596E1D-A0BD-1E4E-9325-6E8D3C1CF609}" type="slidenum">
              <a:rPr lang="en-US" smtClean="0"/>
              <a:t>1</a:t>
            </a:fld>
            <a:endParaRPr lang="en-US"/>
          </a:p>
        </p:txBody>
      </p:sp>
    </p:spTree>
    <p:extLst>
      <p:ext uri="{BB962C8B-B14F-4D97-AF65-F5344CB8AC3E}">
        <p14:creationId xmlns:p14="http://schemas.microsoft.com/office/powerpoint/2010/main" val="31021795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Based on data quality from our shotgun proteomics results and protein functions, we selected 15 proteins with the following functions to analyze in-depth. Aside from proteins relating to environmental conditions, we also chose proteins related to metabolism. Oysters responding to environmental stress have to choose between diverting energy resources to stress response or to growth. Having these protein targets allows us to see if there’s a shift in resources and a corresponding signature in metabolism.</a:t>
            </a:r>
          </a:p>
        </p:txBody>
      </p:sp>
      <p:sp>
        <p:nvSpPr>
          <p:cNvPr id="4" name="Slide Number Placeholder 3"/>
          <p:cNvSpPr>
            <a:spLocks noGrp="1"/>
          </p:cNvSpPr>
          <p:nvPr>
            <p:ph type="sldNum" sz="quarter" idx="10"/>
          </p:nvPr>
        </p:nvSpPr>
        <p:spPr/>
        <p:txBody>
          <a:bodyPr/>
          <a:lstStyle/>
          <a:p>
            <a:fld id="{84596E1D-A0BD-1E4E-9325-6E8D3C1CF609}" type="slidenum">
              <a:rPr lang="en-US" smtClean="0"/>
              <a:t>10</a:t>
            </a:fld>
            <a:endParaRPr lang="en-US"/>
          </a:p>
        </p:txBody>
      </p:sp>
    </p:spTree>
    <p:extLst>
      <p:ext uri="{BB962C8B-B14F-4D97-AF65-F5344CB8AC3E}">
        <p14:creationId xmlns:p14="http://schemas.microsoft.com/office/powerpoint/2010/main" val="14459375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Based on initial protein expression data from 50 samples (10 for each site, and split 5/5 between eelgrass and bare patches</a:t>
            </a:r>
            <a:r>
              <a:rPr lang="en-US" sz="1200" kern="1200" dirty="0" smtClean="0">
                <a:solidFill>
                  <a:schemeClr val="tx1"/>
                </a:solidFill>
                <a:effectLst/>
                <a:latin typeface="+mn-lt"/>
                <a:ea typeface="+mn-ea"/>
                <a:cs typeface="+mn-cs"/>
              </a:rPr>
              <a:t>), we started to look</a:t>
            </a:r>
            <a:r>
              <a:rPr lang="en-US" sz="1200" kern="1200" baseline="0" dirty="0" smtClean="0">
                <a:solidFill>
                  <a:schemeClr val="tx1"/>
                </a:solidFill>
                <a:effectLst/>
                <a:latin typeface="+mn-lt"/>
                <a:ea typeface="+mn-ea"/>
                <a:cs typeface="+mn-cs"/>
              </a:rPr>
              <a:t> at preliminary expression data</a:t>
            </a:r>
            <a:r>
              <a:rPr lang="en-US" sz="1200"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This boxplot describes initial normalized </a:t>
            </a:r>
            <a:r>
              <a:rPr lang="en-US" sz="1200" kern="1200" dirty="0" smtClean="0">
                <a:solidFill>
                  <a:schemeClr val="tx1"/>
                </a:solidFill>
                <a:effectLst/>
                <a:latin typeface="+mn-lt"/>
                <a:ea typeface="+mn-ea"/>
                <a:cs typeface="+mn-cs"/>
              </a:rPr>
              <a:t>protein abundance for </a:t>
            </a:r>
            <a:r>
              <a:rPr lang="en-US" sz="1200" kern="1200" dirty="0" err="1" smtClean="0">
                <a:solidFill>
                  <a:schemeClr val="tx1"/>
                </a:solidFill>
                <a:effectLst/>
                <a:latin typeface="+mn-lt"/>
                <a:ea typeface="+mn-ea"/>
                <a:cs typeface="+mn-cs"/>
              </a:rPr>
              <a:t>thioredoxin</a:t>
            </a:r>
            <a:r>
              <a:rPr lang="en-US" sz="1200" kern="1200" dirty="0" smtClean="0">
                <a:solidFill>
                  <a:schemeClr val="tx1"/>
                </a:solidFill>
                <a:effectLst/>
                <a:latin typeface="+mn-lt"/>
                <a:ea typeface="+mn-ea"/>
                <a:cs typeface="+mn-cs"/>
              </a:rPr>
              <a:t> reductase </a:t>
            </a:r>
            <a:r>
              <a:rPr lang="en-US" sz="1200" kern="1200" dirty="0" smtClean="0">
                <a:solidFill>
                  <a:schemeClr val="tx1"/>
                </a:solidFill>
                <a:effectLst/>
                <a:latin typeface="+mn-lt"/>
                <a:ea typeface="+mn-ea"/>
                <a:cs typeface="+mn-cs"/>
              </a:rPr>
              <a:t>(</a:t>
            </a:r>
            <a:r>
              <a:rPr lang="en-US" sz="1200" kern="1200" dirty="0" smtClean="0">
                <a:solidFill>
                  <a:schemeClr val="tx1"/>
                </a:solidFill>
                <a:effectLst/>
                <a:latin typeface="+mn-lt"/>
                <a:ea typeface="+mn-ea"/>
                <a:cs typeface="+mn-cs"/>
              </a:rPr>
              <a:t>y axis) between sample sites and eelgrass conditions (along the x axis). </a:t>
            </a:r>
            <a:r>
              <a:rPr lang="en-US" sz="1200" kern="1200" dirty="0" err="1" smtClean="0">
                <a:solidFill>
                  <a:schemeClr val="tx1"/>
                </a:solidFill>
                <a:effectLst/>
                <a:latin typeface="+mn-lt"/>
                <a:ea typeface="+mn-ea"/>
                <a:cs typeface="+mn-cs"/>
              </a:rPr>
              <a:t>thioredoxin</a:t>
            </a:r>
            <a:r>
              <a:rPr lang="en-US" sz="1200" kern="1200" dirty="0" smtClean="0">
                <a:solidFill>
                  <a:schemeClr val="tx1"/>
                </a:solidFill>
                <a:effectLst/>
                <a:latin typeface="+mn-lt"/>
                <a:ea typeface="+mn-ea"/>
                <a:cs typeface="+mn-cs"/>
              </a:rPr>
              <a:t> reductase is an oxidative stress protein, helping rid the cell of reactive oxygen species before they cause damage. You can see the same pattern general pattern in protein abundance for sites both in bare patches and eelgrass patches. </a:t>
            </a:r>
            <a:r>
              <a:rPr lang="en-US" sz="1200" kern="1200" dirty="0" err="1" smtClean="0">
                <a:solidFill>
                  <a:schemeClr val="tx1"/>
                </a:solidFill>
                <a:effectLst/>
                <a:latin typeface="+mn-lt"/>
                <a:ea typeface="+mn-ea"/>
                <a:cs typeface="+mn-cs"/>
              </a:rPr>
              <a:t>Willapa</a:t>
            </a:r>
            <a:r>
              <a:rPr lang="en-US" sz="1200" kern="1200" dirty="0" smtClean="0">
                <a:solidFill>
                  <a:schemeClr val="tx1"/>
                </a:solidFill>
                <a:effectLst/>
                <a:latin typeface="+mn-lt"/>
                <a:ea typeface="+mn-ea"/>
                <a:cs typeface="+mn-cs"/>
              </a:rPr>
              <a:t> Bay has the highest median abundance, </a:t>
            </a:r>
            <a:r>
              <a:rPr lang="en-US" sz="1200" kern="1200" dirty="0" smtClean="0">
                <a:solidFill>
                  <a:schemeClr val="tx1"/>
                </a:solidFill>
                <a:effectLst/>
                <a:latin typeface="+mn-lt"/>
                <a:ea typeface="+mn-ea"/>
                <a:cs typeface="+mn-cs"/>
              </a:rPr>
              <a:t>with </a:t>
            </a:r>
            <a:r>
              <a:rPr lang="en-US" sz="1200" kern="1200" dirty="0" err="1" smtClean="0">
                <a:solidFill>
                  <a:schemeClr val="tx1"/>
                </a:solidFill>
                <a:effectLst/>
                <a:latin typeface="+mn-lt"/>
                <a:ea typeface="+mn-ea"/>
                <a:cs typeface="+mn-cs"/>
              </a:rPr>
              <a:t>Fidalgo</a:t>
            </a:r>
            <a:r>
              <a:rPr lang="en-US" sz="1200" kern="1200" dirty="0" smtClean="0">
                <a:solidFill>
                  <a:schemeClr val="tx1"/>
                </a:solidFill>
                <a:effectLst/>
                <a:latin typeface="+mn-lt"/>
                <a:ea typeface="+mn-ea"/>
                <a:cs typeface="+mn-cs"/>
              </a:rPr>
              <a:t> Bay and Port Gamble Bay having</a:t>
            </a:r>
            <a:r>
              <a:rPr lang="en-US" sz="1200" kern="1200" baseline="0" dirty="0" smtClean="0">
                <a:solidFill>
                  <a:schemeClr val="tx1"/>
                </a:solidFill>
                <a:effectLst/>
                <a:latin typeface="+mn-lt"/>
                <a:ea typeface="+mn-ea"/>
                <a:cs typeface="+mn-cs"/>
              </a:rPr>
              <a:t> the lowest median abundance</a:t>
            </a:r>
            <a:r>
              <a:rPr lang="en-US" sz="1200" kern="1200" dirty="0" smtClean="0">
                <a:solidFill>
                  <a:schemeClr val="tx1"/>
                </a:solidFill>
                <a:effectLst/>
                <a:latin typeface="+mn-lt"/>
                <a:ea typeface="+mn-ea"/>
                <a:cs typeface="+mn-cs"/>
              </a:rPr>
              <a:t>. During our </a:t>
            </a:r>
            <a:r>
              <a:rPr lang="en-US" sz="1200" kern="1200" dirty="0" err="1" smtClean="0">
                <a:solidFill>
                  <a:schemeClr val="tx1"/>
                </a:solidFill>
                <a:effectLst/>
                <a:latin typeface="+mn-lt"/>
                <a:ea typeface="+mn-ea"/>
                <a:cs typeface="+mn-cs"/>
              </a:rPr>
              <a:t>outplant</a:t>
            </a:r>
            <a:r>
              <a:rPr lang="en-US" sz="1200" kern="1200" dirty="0" smtClean="0">
                <a:solidFill>
                  <a:schemeClr val="tx1"/>
                </a:solidFill>
                <a:effectLst/>
                <a:latin typeface="+mn-lt"/>
                <a:ea typeface="+mn-ea"/>
                <a:cs typeface="+mn-cs"/>
              </a:rPr>
              <a:t> the</a:t>
            </a:r>
            <a:r>
              <a:rPr lang="en-US" sz="1200" kern="1200" baseline="0" dirty="0" smtClean="0">
                <a:solidFill>
                  <a:schemeClr val="tx1"/>
                </a:solidFill>
                <a:effectLst/>
                <a:latin typeface="+mn-lt"/>
                <a:ea typeface="+mn-ea"/>
                <a:cs typeface="+mn-cs"/>
              </a:rPr>
              <a:t> Skokomish River Delta had the lowest pH, while </a:t>
            </a:r>
            <a:r>
              <a:rPr lang="en-US" sz="1200" kern="1200" baseline="0" dirty="0" err="1" smtClean="0">
                <a:solidFill>
                  <a:schemeClr val="tx1"/>
                </a:solidFill>
                <a:effectLst/>
                <a:latin typeface="+mn-lt"/>
                <a:ea typeface="+mn-ea"/>
                <a:cs typeface="+mn-cs"/>
              </a:rPr>
              <a:t>Willapa</a:t>
            </a:r>
            <a:r>
              <a:rPr lang="en-US" sz="1200" kern="1200" baseline="0" dirty="0" smtClean="0">
                <a:solidFill>
                  <a:schemeClr val="tx1"/>
                </a:solidFill>
                <a:effectLst/>
                <a:latin typeface="+mn-lt"/>
                <a:ea typeface="+mn-ea"/>
                <a:cs typeface="+mn-cs"/>
              </a:rPr>
              <a:t> Bay had one of the highest </a:t>
            </a:r>
            <a:r>
              <a:rPr lang="en-US" sz="1200" kern="1200" baseline="0" dirty="0" err="1" smtClean="0">
                <a:solidFill>
                  <a:schemeClr val="tx1"/>
                </a:solidFill>
                <a:effectLst/>
                <a:latin typeface="+mn-lt"/>
                <a:ea typeface="+mn-ea"/>
                <a:cs typeface="+mn-cs"/>
              </a:rPr>
              <a:t>pH.</a:t>
            </a:r>
            <a:r>
              <a:rPr lang="en-US" sz="1200" kern="1200" baseline="0" dirty="0" smtClean="0">
                <a:solidFill>
                  <a:schemeClr val="tx1"/>
                </a:solidFill>
                <a:effectLst/>
                <a:latin typeface="+mn-lt"/>
                <a:ea typeface="+mn-ea"/>
                <a:cs typeface="+mn-cs"/>
              </a:rPr>
              <a:t> Based on our environmental data, we expected median abundance of an oxidative stress protein to be highest at our site with the lowest, most acidic </a:t>
            </a:r>
            <a:r>
              <a:rPr lang="en-US" sz="1200" kern="1200" baseline="0" dirty="0" err="1" smtClean="0">
                <a:solidFill>
                  <a:schemeClr val="tx1"/>
                </a:solidFill>
                <a:effectLst/>
                <a:latin typeface="+mn-lt"/>
                <a:ea typeface="+mn-ea"/>
                <a:cs typeface="+mn-cs"/>
              </a:rPr>
              <a:t>pH.</a:t>
            </a:r>
            <a:r>
              <a:rPr lang="en-US" sz="1200" kern="1200" baseline="0" dirty="0" smtClean="0">
                <a:solidFill>
                  <a:schemeClr val="tx1"/>
                </a:solidFill>
                <a:effectLst/>
                <a:latin typeface="+mn-lt"/>
                <a:ea typeface="+mn-ea"/>
                <a:cs typeface="+mn-cs"/>
              </a:rPr>
              <a:t> That’s not the case with our data. This could be because Pacific oysters at Skokomish River Delta are choosing to divert their limited energy resources away from environmental response and towards general growth and maintenance.</a:t>
            </a:r>
            <a:r>
              <a:rPr lang="en-US" sz="1200"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Our next step is to </a:t>
            </a:r>
            <a:r>
              <a:rPr lang="en-US" sz="1200" kern="1200" dirty="0" smtClean="0">
                <a:solidFill>
                  <a:schemeClr val="tx1"/>
                </a:solidFill>
                <a:effectLst/>
                <a:latin typeface="+mn-lt"/>
                <a:ea typeface="+mn-ea"/>
                <a:cs typeface="+mn-cs"/>
              </a:rPr>
              <a:t>not only if </a:t>
            </a:r>
            <a:r>
              <a:rPr lang="en-US" sz="1200" kern="1200" dirty="0" smtClean="0">
                <a:solidFill>
                  <a:schemeClr val="tx1"/>
                </a:solidFill>
                <a:effectLst/>
                <a:latin typeface="+mn-lt"/>
                <a:ea typeface="+mn-ea"/>
                <a:cs typeface="+mn-cs"/>
              </a:rPr>
              <a:t>environmental variables like</a:t>
            </a:r>
            <a:r>
              <a:rPr lang="en-US" sz="1200" kern="1200" baseline="0" dirty="0" smtClean="0">
                <a:solidFill>
                  <a:schemeClr val="tx1"/>
                </a:solidFill>
                <a:effectLst/>
                <a:latin typeface="+mn-lt"/>
                <a:ea typeface="+mn-ea"/>
                <a:cs typeface="+mn-cs"/>
              </a:rPr>
              <a:t> pH, DO and temperature explain any of the similarities or </a:t>
            </a:r>
            <a:r>
              <a:rPr lang="en-US" sz="1200" kern="1200" baseline="0" dirty="0" smtClean="0">
                <a:solidFill>
                  <a:schemeClr val="tx1"/>
                </a:solidFill>
                <a:effectLst/>
                <a:latin typeface="+mn-lt"/>
                <a:ea typeface="+mn-ea"/>
                <a:cs typeface="+mn-cs"/>
              </a:rPr>
              <a:t>differences, but also compare expression of environmental response proteins with growth and maintenance proteins for any clear energy resource diversions (ex. away from environmental response and towards metabolism)</a:t>
            </a:r>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84596E1D-A0BD-1E4E-9325-6E8D3C1CF609}" type="slidenum">
              <a:rPr lang="en-US" smtClean="0"/>
              <a:t>11</a:t>
            </a:fld>
            <a:endParaRPr lang="en-US"/>
          </a:p>
        </p:txBody>
      </p:sp>
    </p:spTree>
    <p:extLst>
      <p:ext uri="{BB962C8B-B14F-4D97-AF65-F5344CB8AC3E}">
        <p14:creationId xmlns:p14="http://schemas.microsoft.com/office/powerpoint/2010/main" val="20792554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After being out for only a month,</a:t>
            </a:r>
            <a:r>
              <a:rPr lang="en-US" baseline="0" dirty="0" smtClean="0"/>
              <a:t> our Pacific oysters already exhibit </a:t>
            </a:r>
            <a:r>
              <a:rPr lang="en-US" baseline="0" dirty="0" smtClean="0"/>
              <a:t>some differing median protein </a:t>
            </a:r>
            <a:r>
              <a:rPr lang="en-US" baseline="0" dirty="0" smtClean="0"/>
              <a:t>expression levels based on their </a:t>
            </a:r>
            <a:r>
              <a:rPr lang="en-US" baseline="0" dirty="0" err="1" smtClean="0"/>
              <a:t>outplant</a:t>
            </a:r>
            <a:r>
              <a:rPr lang="en-US" baseline="0" dirty="0" smtClean="0"/>
              <a:t> location. The proteins we’ve selected can be used as </a:t>
            </a:r>
            <a:r>
              <a:rPr lang="en-US" baseline="0" dirty="0" smtClean="0"/>
              <a:t>biomarkers to </a:t>
            </a:r>
            <a:r>
              <a:rPr lang="en-US" baseline="0" dirty="0" smtClean="0"/>
              <a:t>monitor water conditions at potential grow-out locations. Protein expression is sensitive to environmental conditions, so it can serve as an early indicator for how ideal conditions are for Pacific oyster aquaculture</a:t>
            </a:r>
            <a:r>
              <a:rPr lang="en-US" baseline="0" dirty="0" smtClean="0"/>
              <a:t>. Just bringing you back to the Feely et al. 2010 image I showed you earlier, I </a:t>
            </a:r>
            <a:r>
              <a:rPr lang="en-US" baseline="0" dirty="0" err="1" smtClean="0"/>
              <a:t>overlayed</a:t>
            </a:r>
            <a:r>
              <a:rPr lang="en-US" baseline="0" dirty="0" smtClean="0"/>
              <a:t> the rough location of our four Puget Sound sample sites. You can see that conditions at our sites are different, so understanding how local environmental variables affect Pacific oysters is crucial for production at these sites.</a:t>
            </a:r>
            <a:endParaRPr lang="en-US" dirty="0"/>
          </a:p>
        </p:txBody>
      </p:sp>
      <p:sp>
        <p:nvSpPr>
          <p:cNvPr id="4" name="Slide Number Placeholder 3"/>
          <p:cNvSpPr>
            <a:spLocks noGrp="1"/>
          </p:cNvSpPr>
          <p:nvPr>
            <p:ph type="sldNum" sz="quarter" idx="10"/>
          </p:nvPr>
        </p:nvSpPr>
        <p:spPr/>
        <p:txBody>
          <a:bodyPr/>
          <a:lstStyle/>
          <a:p>
            <a:fld id="{84596E1D-A0BD-1E4E-9325-6E8D3C1CF609}" type="slidenum">
              <a:rPr lang="en-US" smtClean="0"/>
              <a:t>12</a:t>
            </a:fld>
            <a:endParaRPr lang="en-US"/>
          </a:p>
        </p:txBody>
      </p:sp>
    </p:spTree>
    <p:extLst>
      <p:ext uri="{BB962C8B-B14F-4D97-AF65-F5344CB8AC3E}">
        <p14:creationId xmlns:p14="http://schemas.microsoft.com/office/powerpoint/2010/main" val="36551405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By </a:t>
            </a:r>
            <a:r>
              <a:rPr lang="en-US" sz="1200" kern="1200" dirty="0" err="1" smtClean="0">
                <a:solidFill>
                  <a:schemeClr val="tx1"/>
                </a:solidFill>
                <a:effectLst/>
                <a:latin typeface="+mn-lt"/>
                <a:ea typeface="+mn-ea"/>
                <a:cs typeface="+mn-cs"/>
              </a:rPr>
              <a:t>outplanting</a:t>
            </a:r>
            <a:r>
              <a:rPr lang="en-US" sz="1200" kern="1200" dirty="0" smtClean="0">
                <a:solidFill>
                  <a:schemeClr val="tx1"/>
                </a:solidFill>
                <a:effectLst/>
                <a:latin typeface="+mn-lt"/>
                <a:ea typeface="+mn-ea"/>
                <a:cs typeface="+mn-cs"/>
              </a:rPr>
              <a:t> sibling Pacific oysters at five different locations in and around Puget Sound, we evaluated the effect of location-specific environmental variables on protein expression. The baseline proteomic resource we created characterizes expression of 9,000 proteins. Out of 200 proteins involved in the organism's response to environmental change, we selected 15 potential biomarkers to analyze further. Our preliminary results show that there are some differences in </a:t>
            </a:r>
            <a:r>
              <a:rPr lang="en-US" sz="1200" kern="1200" dirty="0" smtClean="0">
                <a:solidFill>
                  <a:schemeClr val="tx1"/>
                </a:solidFill>
                <a:effectLst/>
                <a:latin typeface="+mn-lt"/>
                <a:ea typeface="+mn-ea"/>
                <a:cs typeface="+mn-cs"/>
              </a:rPr>
              <a:t>median protein </a:t>
            </a:r>
            <a:r>
              <a:rPr lang="en-US" sz="1200" kern="1200" dirty="0" smtClean="0">
                <a:solidFill>
                  <a:schemeClr val="tx1"/>
                </a:solidFill>
                <a:effectLst/>
                <a:latin typeface="+mn-lt"/>
                <a:ea typeface="+mn-ea"/>
                <a:cs typeface="+mn-cs"/>
              </a:rPr>
              <a:t>expression by site, demonstrating that this proteomic technique can be used as an early indication of how suited a certain location is for Pacific oyster aquaculture. Our next steps are to dive further into our targeted proteomics data and understand how environmental variables like pH, DO and temperature affect protein expression at our sites. Our proteomic resource can even be used to understand how temporal changes affect conditions for aquaculture in the sound.</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84596E1D-A0BD-1E4E-9325-6E8D3C1CF609}" type="slidenum">
              <a:rPr lang="en-US" smtClean="0"/>
              <a:t>13</a:t>
            </a:fld>
            <a:endParaRPr lang="en-US"/>
          </a:p>
        </p:txBody>
      </p:sp>
    </p:spTree>
    <p:extLst>
      <p:ext uri="{BB962C8B-B14F-4D97-AF65-F5344CB8AC3E}">
        <p14:creationId xmlns:p14="http://schemas.microsoft.com/office/powerpoint/2010/main" val="101383891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4596E1D-A0BD-1E4E-9325-6E8D3C1CF609}" type="slidenum">
              <a:rPr lang="en-US" smtClean="0"/>
              <a:t>14</a:t>
            </a:fld>
            <a:endParaRPr lang="en-US"/>
          </a:p>
        </p:txBody>
      </p:sp>
    </p:spTree>
    <p:extLst>
      <p:ext uri="{BB962C8B-B14F-4D97-AF65-F5344CB8AC3E}">
        <p14:creationId xmlns:p14="http://schemas.microsoft.com/office/powerpoint/2010/main" val="31021795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4596E1D-A0BD-1E4E-9325-6E8D3C1CF609}" type="slidenum">
              <a:rPr lang="en-US" smtClean="0"/>
              <a:t>15</a:t>
            </a:fld>
            <a:endParaRPr lang="en-US"/>
          </a:p>
        </p:txBody>
      </p:sp>
    </p:spTree>
    <p:extLst>
      <p:ext uri="{BB962C8B-B14F-4D97-AF65-F5344CB8AC3E}">
        <p14:creationId xmlns:p14="http://schemas.microsoft.com/office/powerpoint/2010/main" val="34296763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I’ll </a:t>
            </a:r>
            <a:r>
              <a:rPr lang="en-US" baseline="0" dirty="0" smtClean="0"/>
              <a:t>first highlight the importance of proteins for understanding how </a:t>
            </a:r>
            <a:r>
              <a:rPr lang="en-US" baseline="0" dirty="0" smtClean="0"/>
              <a:t>organisms like Pacific oysters </a:t>
            </a:r>
            <a:r>
              <a:rPr lang="en-US" baseline="0" dirty="0" smtClean="0"/>
              <a:t>respond to </a:t>
            </a:r>
            <a:r>
              <a:rPr lang="en-US" baseline="0" dirty="0" smtClean="0"/>
              <a:t>changing environmental conditions. </a:t>
            </a:r>
            <a:r>
              <a:rPr lang="en-US" baseline="0" dirty="0" smtClean="0"/>
              <a:t>I’ll then go into our </a:t>
            </a:r>
            <a:r>
              <a:rPr lang="en-US" baseline="0" dirty="0" err="1" smtClean="0"/>
              <a:t>outplant</a:t>
            </a:r>
            <a:r>
              <a:rPr lang="en-US" baseline="0" dirty="0" smtClean="0"/>
              <a:t> experiment and show you results from the proteomic resource we developed. Before I begin, I’d </a:t>
            </a:r>
            <a:r>
              <a:rPr lang="en-US" baseline="0" dirty="0" smtClean="0"/>
              <a:t>like </a:t>
            </a:r>
            <a:r>
              <a:rPr lang="en-US" baseline="0" dirty="0" smtClean="0"/>
              <a:t>to acknowledge the Roberts Lab at UW SAFS, Micah </a:t>
            </a:r>
            <a:r>
              <a:rPr lang="en-US" baseline="0" dirty="0" err="1" smtClean="0"/>
              <a:t>Horwith</a:t>
            </a:r>
            <a:r>
              <a:rPr lang="en-US" baseline="0" dirty="0" smtClean="0"/>
              <a:t> at the Department of Natural Resources, Alex </a:t>
            </a:r>
            <a:r>
              <a:rPr lang="en-US" baseline="0" dirty="0" smtClean="0"/>
              <a:t>Lowe </a:t>
            </a:r>
            <a:r>
              <a:rPr lang="en-US" baseline="0" dirty="0" smtClean="0"/>
              <a:t>at UW Biology, </a:t>
            </a:r>
            <a:r>
              <a:rPr lang="en-US" baseline="0" dirty="0" smtClean="0"/>
              <a:t>and Emma Timmins-</a:t>
            </a:r>
            <a:r>
              <a:rPr lang="en-US" baseline="0" dirty="0" err="1" smtClean="0"/>
              <a:t>Schiffman</a:t>
            </a:r>
            <a:r>
              <a:rPr lang="en-US" baseline="0" dirty="0" smtClean="0"/>
              <a:t> at the </a:t>
            </a:r>
            <a:r>
              <a:rPr lang="en-US" baseline="0" dirty="0" smtClean="0"/>
              <a:t>UW Department </a:t>
            </a:r>
            <a:r>
              <a:rPr lang="en-US" baseline="0" dirty="0" smtClean="0"/>
              <a:t>of Genome Sciences for their assistance with this work.</a:t>
            </a:r>
          </a:p>
        </p:txBody>
      </p:sp>
      <p:sp>
        <p:nvSpPr>
          <p:cNvPr id="4" name="Slide Number Placeholder 3"/>
          <p:cNvSpPr>
            <a:spLocks noGrp="1"/>
          </p:cNvSpPr>
          <p:nvPr>
            <p:ph type="sldNum" sz="quarter" idx="10"/>
          </p:nvPr>
        </p:nvSpPr>
        <p:spPr/>
        <p:txBody>
          <a:bodyPr/>
          <a:lstStyle/>
          <a:p>
            <a:fld id="{84596E1D-A0BD-1E4E-9325-6E8D3C1CF609}" type="slidenum">
              <a:rPr lang="en-US" smtClean="0"/>
              <a:t>2</a:t>
            </a:fld>
            <a:endParaRPr lang="en-US"/>
          </a:p>
        </p:txBody>
      </p:sp>
    </p:spTree>
    <p:extLst>
      <p:ext uri="{BB962C8B-B14F-4D97-AF65-F5344CB8AC3E}">
        <p14:creationId xmlns:p14="http://schemas.microsoft.com/office/powerpoint/2010/main" val="36083094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Four hours into this session, we’ve established that Puget Sound is changing. It’s already above-acidic waters have surface pCO2 levels vary spatially and temporally, and subsurface water in many parts of Puget Sound are </a:t>
            </a:r>
            <a:r>
              <a:rPr lang="en-US" sz="1200" kern="1200" dirty="0" err="1" smtClean="0">
                <a:solidFill>
                  <a:schemeClr val="tx1"/>
                </a:solidFill>
                <a:effectLst/>
                <a:latin typeface="+mn-lt"/>
                <a:ea typeface="+mn-ea"/>
                <a:cs typeface="+mn-cs"/>
              </a:rPr>
              <a:t>undersaturated</a:t>
            </a:r>
            <a:r>
              <a:rPr lang="en-US" sz="1200" kern="1200" dirty="0" smtClean="0">
                <a:solidFill>
                  <a:schemeClr val="tx1"/>
                </a:solidFill>
                <a:effectLst/>
                <a:latin typeface="+mn-lt"/>
                <a:ea typeface="+mn-ea"/>
                <a:cs typeface="+mn-cs"/>
              </a:rPr>
              <a:t> with aragonite (blue ribbon panel). We’re aware that location is an important driver in understanding water chemistry. In this figure from Feely et al. 2010, environmental</a:t>
            </a:r>
            <a:r>
              <a:rPr lang="en-US" sz="1200" kern="1200" baseline="0" dirty="0" smtClean="0">
                <a:solidFill>
                  <a:schemeClr val="tx1"/>
                </a:solidFill>
                <a:effectLst/>
                <a:latin typeface="+mn-lt"/>
                <a:ea typeface="+mn-ea"/>
                <a:cs typeface="+mn-cs"/>
              </a:rPr>
              <a:t> variables such as salinity, oxygen, pH and aragonite vary depending on where you are in the sound. </a:t>
            </a:r>
            <a:r>
              <a:rPr lang="en-US" sz="1200" kern="1200" dirty="0" smtClean="0">
                <a:solidFill>
                  <a:schemeClr val="tx1"/>
                </a:solidFill>
                <a:effectLst/>
                <a:latin typeface="+mn-lt"/>
                <a:ea typeface="+mn-ea"/>
                <a:cs typeface="+mn-cs"/>
              </a:rPr>
              <a:t>As much as we know about the conditions of Puget Sound and how species react in general, we don’t know how these changes will </a:t>
            </a:r>
            <a:r>
              <a:rPr lang="en-US" sz="1200" kern="1200" dirty="0" smtClean="0">
                <a:solidFill>
                  <a:schemeClr val="tx1"/>
                </a:solidFill>
                <a:effectLst/>
                <a:latin typeface="+mn-lt"/>
                <a:ea typeface="+mn-ea"/>
                <a:cs typeface="+mn-cs"/>
              </a:rPr>
              <a:t>affect shellfish </a:t>
            </a:r>
            <a:r>
              <a:rPr lang="en-US" sz="1200" kern="1200" dirty="0" smtClean="0">
                <a:solidFill>
                  <a:schemeClr val="tx1"/>
                </a:solidFill>
                <a:effectLst/>
                <a:latin typeface="+mn-lt"/>
                <a:ea typeface="+mn-ea"/>
                <a:cs typeface="+mn-cs"/>
              </a:rPr>
              <a:t>like the Pacific oyster at specific locations. Which is where proteomics and </a:t>
            </a:r>
            <a:r>
              <a:rPr lang="en-US" sz="1200" kern="1200" dirty="0" err="1" smtClean="0">
                <a:solidFill>
                  <a:schemeClr val="tx1"/>
                </a:solidFill>
                <a:effectLst/>
                <a:latin typeface="+mn-lt"/>
                <a:ea typeface="+mn-ea"/>
                <a:cs typeface="+mn-cs"/>
              </a:rPr>
              <a:t>studyng</a:t>
            </a:r>
            <a:r>
              <a:rPr lang="en-US" sz="1200" kern="1200" dirty="0" smtClean="0">
                <a:solidFill>
                  <a:schemeClr val="tx1"/>
                </a:solidFill>
                <a:effectLst/>
                <a:latin typeface="+mn-lt"/>
                <a:ea typeface="+mn-ea"/>
                <a:cs typeface="+mn-cs"/>
              </a:rPr>
              <a:t> protein </a:t>
            </a:r>
            <a:r>
              <a:rPr lang="en-US" sz="1200" kern="1200" dirty="0" err="1" smtClean="0">
                <a:solidFill>
                  <a:schemeClr val="tx1"/>
                </a:solidFill>
                <a:effectLst/>
                <a:latin typeface="+mn-lt"/>
                <a:ea typeface="+mn-ea"/>
                <a:cs typeface="+mn-cs"/>
              </a:rPr>
              <a:t>expession</a:t>
            </a:r>
            <a:r>
              <a:rPr lang="en-US" sz="1200" kern="1200" dirty="0" smtClean="0">
                <a:solidFill>
                  <a:schemeClr val="tx1"/>
                </a:solidFill>
                <a:effectLst/>
                <a:latin typeface="+mn-lt"/>
                <a:ea typeface="+mn-ea"/>
                <a:cs typeface="+mn-cs"/>
              </a:rPr>
              <a:t> come in. Proteins provide a direct connection to an oyster’s stress response and they can give us insight into change that are harder to see. Previous studies have used proteomics to understand how larval and adult Pacific oysters respond to ocean acidification. Using these techniques, we can </a:t>
            </a:r>
            <a:r>
              <a:rPr lang="en-US" sz="1200" kern="1200" dirty="0" smtClean="0">
                <a:solidFill>
                  <a:schemeClr val="tx1"/>
                </a:solidFill>
                <a:effectLst/>
                <a:latin typeface="+mn-lt"/>
                <a:ea typeface="+mn-ea"/>
                <a:cs typeface="+mn-cs"/>
              </a:rPr>
              <a:t>piece together how </a:t>
            </a:r>
            <a:r>
              <a:rPr lang="en-US" sz="1200" kern="1200" dirty="0" smtClean="0">
                <a:solidFill>
                  <a:schemeClr val="tx1"/>
                </a:solidFill>
                <a:effectLst/>
                <a:latin typeface="+mn-lt"/>
                <a:ea typeface="+mn-ea"/>
                <a:cs typeface="+mn-cs"/>
              </a:rPr>
              <a:t>location in the sound </a:t>
            </a:r>
            <a:r>
              <a:rPr lang="en-US" sz="1200" kern="1200" dirty="0" smtClean="0">
                <a:solidFill>
                  <a:schemeClr val="tx1"/>
                </a:solidFill>
                <a:effectLst/>
                <a:latin typeface="+mn-lt"/>
                <a:ea typeface="+mn-ea"/>
                <a:cs typeface="+mn-cs"/>
              </a:rPr>
              <a:t>affects Pacific </a:t>
            </a:r>
            <a:r>
              <a:rPr lang="en-US" sz="1200" kern="1200" dirty="0" smtClean="0">
                <a:solidFill>
                  <a:schemeClr val="tx1"/>
                </a:solidFill>
                <a:effectLst/>
                <a:latin typeface="+mn-lt"/>
                <a:ea typeface="+mn-ea"/>
                <a:cs typeface="+mn-cs"/>
              </a:rPr>
              <a:t>oysters.</a:t>
            </a:r>
          </a:p>
        </p:txBody>
      </p:sp>
      <p:sp>
        <p:nvSpPr>
          <p:cNvPr id="4" name="Slide Number Placeholder 3"/>
          <p:cNvSpPr>
            <a:spLocks noGrp="1"/>
          </p:cNvSpPr>
          <p:nvPr>
            <p:ph type="sldNum" sz="quarter" idx="10"/>
          </p:nvPr>
        </p:nvSpPr>
        <p:spPr/>
        <p:txBody>
          <a:bodyPr/>
          <a:lstStyle/>
          <a:p>
            <a:fld id="{84596E1D-A0BD-1E4E-9325-6E8D3C1CF609}" type="slidenum">
              <a:rPr lang="en-US" smtClean="0"/>
              <a:t>3</a:t>
            </a:fld>
            <a:endParaRPr lang="en-US"/>
          </a:p>
        </p:txBody>
      </p:sp>
    </p:spTree>
    <p:extLst>
      <p:ext uri="{BB962C8B-B14F-4D97-AF65-F5344CB8AC3E}">
        <p14:creationId xmlns:p14="http://schemas.microsoft.com/office/powerpoint/2010/main" val="3546872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More specifically</a:t>
            </a:r>
            <a:r>
              <a:rPr lang="en-US" sz="1200" kern="1200" baseline="0" dirty="0" smtClean="0">
                <a:solidFill>
                  <a:schemeClr val="tx1"/>
                </a:solidFill>
                <a:latin typeface="+mn-lt"/>
                <a:ea typeface="+mn-ea"/>
                <a:cs typeface="+mn-cs"/>
              </a:rPr>
              <a:t>: How does environmental variability affect the Pacific oyster’s physiological response to ocean conditions?</a:t>
            </a:r>
          </a:p>
        </p:txBody>
      </p:sp>
      <p:sp>
        <p:nvSpPr>
          <p:cNvPr id="4" name="Slide Number Placeholder 3"/>
          <p:cNvSpPr>
            <a:spLocks noGrp="1"/>
          </p:cNvSpPr>
          <p:nvPr>
            <p:ph type="sldNum" sz="quarter" idx="10"/>
          </p:nvPr>
        </p:nvSpPr>
        <p:spPr/>
        <p:txBody>
          <a:bodyPr/>
          <a:lstStyle/>
          <a:p>
            <a:fld id="{84596E1D-A0BD-1E4E-9325-6E8D3C1CF609}" type="slidenum">
              <a:rPr lang="en-US" smtClean="0"/>
              <a:t>4</a:t>
            </a:fld>
            <a:endParaRPr lang="en-US"/>
          </a:p>
        </p:txBody>
      </p:sp>
    </p:spTree>
    <p:extLst>
      <p:ext uri="{BB962C8B-B14F-4D97-AF65-F5344CB8AC3E}">
        <p14:creationId xmlns:p14="http://schemas.microsoft.com/office/powerpoint/2010/main" val="31021795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The Department of Natural Resources </a:t>
            </a:r>
            <a:r>
              <a:rPr lang="en-US" sz="1200" kern="1200" dirty="0" err="1" smtClean="0">
                <a:solidFill>
                  <a:schemeClr val="tx1"/>
                </a:solidFill>
                <a:effectLst/>
                <a:latin typeface="+mn-lt"/>
                <a:ea typeface="+mn-ea"/>
                <a:cs typeface="+mn-cs"/>
              </a:rPr>
              <a:t>outplanted</a:t>
            </a:r>
            <a:r>
              <a:rPr lang="en-US" sz="1200" kern="1200" dirty="0" smtClean="0">
                <a:solidFill>
                  <a:schemeClr val="tx1"/>
                </a:solidFill>
                <a:effectLst/>
                <a:latin typeface="+mn-lt"/>
                <a:ea typeface="+mn-ea"/>
                <a:cs typeface="+mn-cs"/>
              </a:rPr>
              <a:t> 150 sibling Pacific oysters in June 2016 at five different locations in and around Puget Sound: </a:t>
            </a:r>
            <a:r>
              <a:rPr lang="en-US" sz="1200" kern="1200" dirty="0" err="1" smtClean="0">
                <a:solidFill>
                  <a:schemeClr val="tx1"/>
                </a:solidFill>
                <a:effectLst/>
                <a:latin typeface="+mn-lt"/>
                <a:ea typeface="+mn-ea"/>
                <a:cs typeface="+mn-cs"/>
              </a:rPr>
              <a:t>Fidalgo</a:t>
            </a:r>
            <a:r>
              <a:rPr lang="en-US" sz="1200" kern="1200" dirty="0" smtClean="0">
                <a:solidFill>
                  <a:schemeClr val="tx1"/>
                </a:solidFill>
                <a:effectLst/>
                <a:latin typeface="+mn-lt"/>
                <a:ea typeface="+mn-ea"/>
                <a:cs typeface="+mn-cs"/>
              </a:rPr>
              <a:t> bay, Port Gamble Bay, Skokomish River Delta, Case Inlet and </a:t>
            </a:r>
            <a:r>
              <a:rPr lang="en-US" sz="1200" kern="1200" dirty="0" err="1" smtClean="0">
                <a:solidFill>
                  <a:schemeClr val="tx1"/>
                </a:solidFill>
                <a:effectLst/>
                <a:latin typeface="+mn-lt"/>
                <a:ea typeface="+mn-ea"/>
                <a:cs typeface="+mn-cs"/>
              </a:rPr>
              <a:t>Willapa</a:t>
            </a:r>
            <a:r>
              <a:rPr lang="en-US" sz="1200" kern="1200" dirty="0" smtClean="0">
                <a:solidFill>
                  <a:schemeClr val="tx1"/>
                </a:solidFill>
                <a:effectLst/>
                <a:latin typeface="+mn-lt"/>
                <a:ea typeface="+mn-ea"/>
                <a:cs typeface="+mn-cs"/>
              </a:rPr>
              <a:t> Bay. At each of these locations, oysters were placed in both eelgrass and bare sites to see if eelgrass presence had any effect on protein expression. Continuous pH, dissolved oxygen and temperature measurements were taken for the month-long duration of the </a:t>
            </a:r>
            <a:r>
              <a:rPr lang="en-US" sz="1200" kern="1200" dirty="0" err="1" smtClean="0">
                <a:solidFill>
                  <a:schemeClr val="tx1"/>
                </a:solidFill>
                <a:effectLst/>
                <a:latin typeface="+mn-lt"/>
                <a:ea typeface="+mn-ea"/>
                <a:cs typeface="+mn-cs"/>
              </a:rPr>
              <a:t>outplant</a:t>
            </a:r>
            <a:r>
              <a:rPr lang="en-US" sz="1200" kern="1200" dirty="0" smtClean="0">
                <a:solidFill>
                  <a:schemeClr val="tx1"/>
                </a:solidFill>
                <a:effectLst/>
                <a:latin typeface="+mn-lt"/>
                <a:ea typeface="+mn-ea"/>
                <a:cs typeface="+mn-cs"/>
              </a:rPr>
              <a:t>. So we established some site and habitat variability. How do we know if there were any differences in protein expression because of the</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environmental variables at these sites?</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84596E1D-A0BD-1E4E-9325-6E8D3C1CF609}" type="slidenum">
              <a:rPr lang="en-US" smtClean="0"/>
              <a:t>5</a:t>
            </a:fld>
            <a:endParaRPr lang="en-US"/>
          </a:p>
        </p:txBody>
      </p:sp>
    </p:spTree>
    <p:extLst>
      <p:ext uri="{BB962C8B-B14F-4D97-AF65-F5344CB8AC3E}">
        <p14:creationId xmlns:p14="http://schemas.microsoft.com/office/powerpoint/2010/main" val="34296763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We can use two separate mass spectrometry methods: shotgun proteomics and selected reaction monitoring. Shotgun proteomics is a discovery phase. It allows us to answer the question: what proteins are there? It provides us with a panorama picture. We can then use our shotgun proteomics results to inform a second method, selected reaction monitoring. This method allows us to zoom in to what we're actually interested, like specific </a:t>
            </a:r>
            <a:r>
              <a:rPr lang="en-US" sz="1200" kern="1200" dirty="0" smtClean="0">
                <a:solidFill>
                  <a:schemeClr val="tx1"/>
                </a:solidFill>
                <a:effectLst/>
                <a:latin typeface="+mn-lt"/>
                <a:ea typeface="+mn-ea"/>
                <a:cs typeface="+mn-cs"/>
              </a:rPr>
              <a:t>environmental response proteins </a:t>
            </a:r>
            <a:r>
              <a:rPr lang="en-US" sz="1200" kern="1200" dirty="0" smtClean="0">
                <a:solidFill>
                  <a:schemeClr val="tx1"/>
                </a:solidFill>
                <a:effectLst/>
                <a:latin typeface="+mn-lt"/>
                <a:ea typeface="+mn-ea"/>
                <a:cs typeface="+mn-cs"/>
              </a:rPr>
              <a:t>and how their expression varies.</a:t>
            </a:r>
          </a:p>
        </p:txBody>
      </p:sp>
      <p:sp>
        <p:nvSpPr>
          <p:cNvPr id="4" name="Slide Number Placeholder 3"/>
          <p:cNvSpPr>
            <a:spLocks noGrp="1"/>
          </p:cNvSpPr>
          <p:nvPr>
            <p:ph type="sldNum" sz="quarter" idx="10"/>
          </p:nvPr>
        </p:nvSpPr>
        <p:spPr/>
        <p:txBody>
          <a:bodyPr/>
          <a:lstStyle/>
          <a:p>
            <a:fld id="{84596E1D-A0BD-1E4E-9325-6E8D3C1CF609}" type="slidenum">
              <a:rPr lang="en-US" smtClean="0"/>
              <a:t>6</a:t>
            </a:fld>
            <a:endParaRPr lang="en-US"/>
          </a:p>
        </p:txBody>
      </p:sp>
    </p:spTree>
    <p:extLst>
      <p:ext uri="{BB962C8B-B14F-4D97-AF65-F5344CB8AC3E}">
        <p14:creationId xmlns:p14="http://schemas.microsoft.com/office/powerpoint/2010/main" val="34296763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For our shotgun proteomic discovery, we used took 10 oyster gill samples: one from each of our five locations and from bare and eelgrass patches. Using these preliminary samples, generated a proteomic resource that characterized protein expression for about 9,000 Pacific oyster proteins. </a:t>
            </a:r>
            <a:r>
              <a:rPr lang="en-US" baseline="0" dirty="0" smtClean="0"/>
              <a:t>Of </a:t>
            </a:r>
            <a:r>
              <a:rPr lang="en-US" baseline="0" dirty="0" smtClean="0"/>
              <a:t>our 9,047 proteins, 273 respond to changing environmental conditions. Some of those responses are pictured here. This plot clusters together similar protein functions (ex. general responses on the right and more specific processes on the left), and the size of the bubbles indicate how prominent these functions were in our protein set. Looking at this, we can see that there are many processes at play when Pacific oysters respond to changing environmental conditions.</a:t>
            </a:r>
          </a:p>
        </p:txBody>
      </p:sp>
      <p:sp>
        <p:nvSpPr>
          <p:cNvPr id="4" name="Slide Number Placeholder 3"/>
          <p:cNvSpPr>
            <a:spLocks noGrp="1"/>
          </p:cNvSpPr>
          <p:nvPr>
            <p:ph type="sldNum" sz="quarter" idx="10"/>
          </p:nvPr>
        </p:nvSpPr>
        <p:spPr/>
        <p:txBody>
          <a:bodyPr/>
          <a:lstStyle/>
          <a:p>
            <a:fld id="{84596E1D-A0BD-1E4E-9325-6E8D3C1CF609}" type="slidenum">
              <a:rPr lang="en-US" smtClean="0"/>
              <a:t>7</a:t>
            </a:fld>
            <a:endParaRPr lang="en-US"/>
          </a:p>
        </p:txBody>
      </p:sp>
    </p:spTree>
    <p:extLst>
      <p:ext uri="{BB962C8B-B14F-4D97-AF65-F5344CB8AC3E}">
        <p14:creationId xmlns:p14="http://schemas.microsoft.com/office/powerpoint/2010/main" val="4933713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Of the environmental response proteins we found, 37% were temperature related proteins, with 18% as specific heat shock proteins. Heat shock proteins are responsible for stabilizing other proteins so they can perform functions </a:t>
            </a:r>
            <a:r>
              <a:rPr lang="en-US" baseline="0" dirty="0" smtClean="0"/>
              <a:t>under high temperature conditions. </a:t>
            </a:r>
            <a:r>
              <a:rPr lang="en-US" baseline="0" dirty="0" smtClean="0"/>
              <a:t>These proteins also act as general stress response </a:t>
            </a:r>
            <a:r>
              <a:rPr lang="en-US" baseline="0" dirty="0" smtClean="0"/>
              <a:t>proteins, so if there’s anything that causes proteins to denature, chances are there are some heat shock proteins out there stabilizing them. </a:t>
            </a:r>
            <a:r>
              <a:rPr lang="en-US" baseline="0" dirty="0" smtClean="0"/>
              <a:t>The 26% that are hypoxia related </a:t>
            </a:r>
            <a:r>
              <a:rPr lang="en-US" baseline="0" dirty="0" smtClean="0"/>
              <a:t>help an </a:t>
            </a:r>
            <a:r>
              <a:rPr lang="en-US" baseline="0" dirty="0" smtClean="0"/>
              <a:t>oyster deal with poor oxygen conditions. And finally, 37% were related to oxidative stress, and 18% specifically-related to responding to pH differences. Seeing expression of these proteins after one month of </a:t>
            </a:r>
            <a:r>
              <a:rPr lang="en-US" baseline="0" dirty="0" err="1" smtClean="0"/>
              <a:t>outplant</a:t>
            </a:r>
            <a:r>
              <a:rPr lang="en-US" baseline="0" dirty="0" smtClean="0"/>
              <a:t> can be an early indication of changing environmental conditions that could potentially have a negative impact on Pacific oysters.</a:t>
            </a:r>
          </a:p>
        </p:txBody>
      </p:sp>
      <p:sp>
        <p:nvSpPr>
          <p:cNvPr id="4" name="Slide Number Placeholder 3"/>
          <p:cNvSpPr>
            <a:spLocks noGrp="1"/>
          </p:cNvSpPr>
          <p:nvPr>
            <p:ph type="sldNum" sz="quarter" idx="10"/>
          </p:nvPr>
        </p:nvSpPr>
        <p:spPr/>
        <p:txBody>
          <a:bodyPr/>
          <a:lstStyle/>
          <a:p>
            <a:fld id="{84596E1D-A0BD-1E4E-9325-6E8D3C1CF609}" type="slidenum">
              <a:rPr lang="en-US" smtClean="0"/>
              <a:t>8</a:t>
            </a:fld>
            <a:endParaRPr lang="en-US"/>
          </a:p>
        </p:txBody>
      </p:sp>
    </p:spTree>
    <p:extLst>
      <p:ext uri="{BB962C8B-B14F-4D97-AF65-F5344CB8AC3E}">
        <p14:creationId xmlns:p14="http://schemas.microsoft.com/office/powerpoint/2010/main" val="18336875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When we examined how expression of those environmental response proteins varied across our </a:t>
            </a:r>
            <a:r>
              <a:rPr lang="en-US" baseline="0" dirty="0" smtClean="0"/>
              <a:t>sites and between our eelgrass and bare patches, </a:t>
            </a:r>
            <a:r>
              <a:rPr lang="en-US" baseline="0" dirty="0" smtClean="0"/>
              <a:t>we saw a </a:t>
            </a:r>
            <a:r>
              <a:rPr lang="en-US" baseline="0" dirty="0" smtClean="0"/>
              <a:t>slight indication of proteins being more similar at each site as opposed to between eelgrass patches. </a:t>
            </a:r>
            <a:r>
              <a:rPr lang="en-US" baseline="0" dirty="0" smtClean="0"/>
              <a:t>In this NMDS plot, each color represents a site, with circles representing bare patches and triangles representing eelgrass patches. You can see that the points cluster together by color, indicating a possible site effect. The </a:t>
            </a:r>
            <a:r>
              <a:rPr lang="en-US" baseline="0" dirty="0" smtClean="0"/>
              <a:t>next step was to examine these initial trends further using selected reaction monitoring.</a:t>
            </a:r>
          </a:p>
        </p:txBody>
      </p:sp>
      <p:sp>
        <p:nvSpPr>
          <p:cNvPr id="4" name="Slide Number Placeholder 3"/>
          <p:cNvSpPr>
            <a:spLocks noGrp="1"/>
          </p:cNvSpPr>
          <p:nvPr>
            <p:ph type="sldNum" sz="quarter" idx="10"/>
          </p:nvPr>
        </p:nvSpPr>
        <p:spPr/>
        <p:txBody>
          <a:bodyPr/>
          <a:lstStyle/>
          <a:p>
            <a:fld id="{84596E1D-A0BD-1E4E-9325-6E8D3C1CF609}" type="slidenum">
              <a:rPr lang="en-US" smtClean="0"/>
              <a:t>9</a:t>
            </a:fld>
            <a:endParaRPr lang="en-US"/>
          </a:p>
        </p:txBody>
      </p:sp>
    </p:spTree>
    <p:extLst>
      <p:ext uri="{BB962C8B-B14F-4D97-AF65-F5344CB8AC3E}">
        <p14:creationId xmlns:p14="http://schemas.microsoft.com/office/powerpoint/2010/main" val="5726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0" y="2157319"/>
            <a:ext cx="8915400" cy="877824"/>
          </a:xfrm>
        </p:spPr>
        <p:txBody>
          <a:bodyPr/>
          <a:lstStyle/>
          <a:p>
            <a:r>
              <a:rPr lang="en-US" smtClean="0"/>
              <a:t>Click to edit Master title style</a:t>
            </a:r>
            <a:endParaRPr/>
          </a:p>
        </p:txBody>
      </p:sp>
      <p:sp>
        <p:nvSpPr>
          <p:cNvPr id="3" name="Subtitle 2"/>
          <p:cNvSpPr>
            <a:spLocks noGrp="1"/>
          </p:cNvSpPr>
          <p:nvPr>
            <p:ph type="subTitle" idx="1"/>
          </p:nvPr>
        </p:nvSpPr>
        <p:spPr>
          <a:xfrm>
            <a:off x="914400" y="3034553"/>
            <a:ext cx="8001000" cy="3823447"/>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lIns="292608" tIns="91440" rIns="274320" bIns="91440" rtlCol="0" anchor="t" anchorCtr="0">
            <a:normAutofit/>
          </a:bodyPr>
          <a:lstStyle>
            <a:lvl1pPr marL="0" indent="0" algn="l" defTabSz="914400" rtl="0" eaLnBrk="1" latinLnBrk="0" hangingPunct="1">
              <a:spcBef>
                <a:spcPts val="2000"/>
              </a:spcBef>
              <a:buClr>
                <a:schemeClr val="accent1"/>
              </a:buClr>
              <a:buFont typeface="Wingdings 2" pitchFamily="18" charset="2"/>
              <a:buNone/>
              <a:defRPr sz="1800" kern="1200">
                <a:solidFill>
                  <a:schemeClr val="tx1">
                    <a:lumMod val="65000"/>
                    <a:lumOff val="35000"/>
                  </a:schemeClr>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dirty="0"/>
          </a:p>
        </p:txBody>
      </p:sp>
      <p:sp>
        <p:nvSpPr>
          <p:cNvPr id="4" name="Date Placeholder 3"/>
          <p:cNvSpPr>
            <a:spLocks noGrp="1"/>
          </p:cNvSpPr>
          <p:nvPr>
            <p:ph type="dt" sz="half" idx="10"/>
          </p:nvPr>
        </p:nvSpPr>
        <p:spPr/>
        <p:txBody>
          <a:bodyPr/>
          <a:lstStyle/>
          <a:p>
            <a:fld id="{70FAA508-F0CD-46EA-95FB-26B559A0B5D9}" type="datetimeFigureOut">
              <a:rPr lang="en-US" smtClean="0"/>
              <a:t>9/19/17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A822907-8A9D-4F6B-98F6-913902AD56B5}"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0" y="1124712"/>
            <a:ext cx="8915400" cy="914400"/>
          </a:xfrm>
          <a:solidFill>
            <a:schemeClr val="tx2"/>
          </a:solidFill>
        </p:spPr>
        <p:txBody>
          <a:bodyPr vert="horz" lIns="1188720" tIns="45720" rIns="274320" bIns="45720" rtlCol="0" anchor="ctr">
            <a:normAutofit/>
          </a:bodyPr>
          <a:lstStyle>
            <a:lvl1pPr marL="0" indent="0" algn="l" defTabSz="914400" rtl="0" eaLnBrk="1" latinLnBrk="0" hangingPunct="1">
              <a:spcBef>
                <a:spcPct val="0"/>
              </a:spcBef>
              <a:buNone/>
              <a:defRPr sz="3600" kern="1200">
                <a:solidFill>
                  <a:schemeClr val="bg1"/>
                </a:solidFill>
                <a:latin typeface="+mj-lt"/>
                <a:ea typeface="+mj-ea"/>
                <a:cs typeface="+mj-cs"/>
              </a:defRPr>
            </a:lvl1pPr>
          </a:lstStyle>
          <a:p>
            <a:r>
              <a:rPr lang="en-US" smtClean="0"/>
              <a:t>Click to edit Master title style</a:t>
            </a:r>
            <a:endParaRPr/>
          </a:p>
        </p:txBody>
      </p:sp>
      <p:sp>
        <p:nvSpPr>
          <p:cNvPr id="3" name="Picture Placeholder 2"/>
          <p:cNvSpPr>
            <a:spLocks noGrp="1"/>
          </p:cNvSpPr>
          <p:nvPr>
            <p:ph type="pic" idx="1"/>
          </p:nvPr>
        </p:nvSpPr>
        <p:spPr>
          <a:xfrm>
            <a:off x="5487987" y="2321282"/>
            <a:ext cx="3427413" cy="3933214"/>
          </a:xfrm>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a:p>
        </p:txBody>
      </p:sp>
      <p:sp>
        <p:nvSpPr>
          <p:cNvPr id="4" name="Text Placeholder 3"/>
          <p:cNvSpPr>
            <a:spLocks noGrp="1"/>
          </p:cNvSpPr>
          <p:nvPr>
            <p:ph type="body" sz="half" idx="2"/>
          </p:nvPr>
        </p:nvSpPr>
        <p:spPr>
          <a:xfrm>
            <a:off x="914400" y="2321282"/>
            <a:ext cx="4572000" cy="3942358"/>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lIns="292608" tIns="274320" rIns="274320" bIns="274320" rtlCol="0" anchor="t" anchorCtr="0">
            <a:normAutofit/>
          </a:bodyPr>
          <a:lstStyle>
            <a:lvl1pPr marL="0" indent="0">
              <a:buNone/>
              <a:defRPr sz="1800" kern="1200">
                <a:solidFill>
                  <a:schemeClr val="tx1">
                    <a:lumMod val="65000"/>
                    <a:lumOff val="35000"/>
                  </a:schemeClr>
                </a:solidFill>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lgn="l" defTabSz="914400" rtl="0" eaLnBrk="1" latinLnBrk="0" hangingPunct="1">
              <a:spcBef>
                <a:spcPts val="2000"/>
              </a:spcBef>
              <a:buClr>
                <a:schemeClr val="accent1"/>
              </a:buClr>
              <a:buFont typeface="Wingdings 2" pitchFamily="18" charset="2"/>
              <a:buNone/>
            </a:pPr>
            <a:r>
              <a:rPr lang="en-US" smtClean="0"/>
              <a:t>Click to edit Master text styles</a:t>
            </a:r>
          </a:p>
        </p:txBody>
      </p:sp>
      <p:sp>
        <p:nvSpPr>
          <p:cNvPr id="5" name="Date Placeholder 4"/>
          <p:cNvSpPr>
            <a:spLocks noGrp="1"/>
          </p:cNvSpPr>
          <p:nvPr>
            <p:ph type="dt" sz="half" idx="10"/>
          </p:nvPr>
        </p:nvSpPr>
        <p:spPr>
          <a:xfrm>
            <a:off x="6580094" y="188259"/>
            <a:ext cx="2133600" cy="365125"/>
          </a:xfrm>
        </p:spPr>
        <p:txBody>
          <a:bodyPr/>
          <a:lstStyle/>
          <a:p>
            <a:fld id="{70FAA508-F0CD-46EA-95FB-26B559A0B5D9}" type="datetimeFigureOut">
              <a:rPr lang="en-US" smtClean="0"/>
              <a:t>9/19/17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A822907-8A9D-4F6B-98F6-913902AD56B5}"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Picture above Caption">
    <p:spTree>
      <p:nvGrpSpPr>
        <p:cNvPr id="1" name=""/>
        <p:cNvGrpSpPr/>
        <p:nvPr/>
      </p:nvGrpSpPr>
      <p:grpSpPr>
        <a:xfrm>
          <a:off x="0" y="0"/>
          <a:ext cx="0" cy="0"/>
          <a:chOff x="0" y="0"/>
          <a:chExt cx="0" cy="0"/>
        </a:xfrm>
      </p:grpSpPr>
      <p:sp>
        <p:nvSpPr>
          <p:cNvPr id="2" name="Title 1"/>
          <p:cNvSpPr>
            <a:spLocks noGrp="1"/>
          </p:cNvSpPr>
          <p:nvPr>
            <p:ph type="ctrTitle"/>
          </p:nvPr>
        </p:nvSpPr>
        <p:spPr>
          <a:xfrm>
            <a:off x="0" y="4114800"/>
            <a:ext cx="8915400" cy="877824"/>
          </a:xfrm>
        </p:spPr>
        <p:txBody>
          <a:bodyPr tIns="137160" bIns="137160" anchor="b" anchorCtr="0">
            <a:normAutofit/>
          </a:bodyPr>
          <a:lstStyle>
            <a:lvl1pPr>
              <a:defRPr sz="2400"/>
            </a:lvl1pPr>
          </a:lstStyle>
          <a:p>
            <a:r>
              <a:rPr lang="en-US" smtClean="0"/>
              <a:t>Click to edit Master title style</a:t>
            </a:r>
            <a:endParaRPr/>
          </a:p>
        </p:txBody>
      </p:sp>
      <p:sp>
        <p:nvSpPr>
          <p:cNvPr id="3" name="Subtitle 2"/>
          <p:cNvSpPr>
            <a:spLocks noGrp="1"/>
          </p:cNvSpPr>
          <p:nvPr>
            <p:ph type="subTitle" idx="1"/>
          </p:nvPr>
        </p:nvSpPr>
        <p:spPr>
          <a:xfrm>
            <a:off x="914400" y="5002305"/>
            <a:ext cx="8001000" cy="1855695"/>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92608" tIns="137160" rIns="274320" bIns="137160" rtlCol="0" anchor="t" anchorCtr="0">
            <a:normAutofit/>
          </a:bodyPr>
          <a:lstStyle>
            <a:lvl1pPr marL="0" indent="0" algn="l" defTabSz="914400" rtl="0" eaLnBrk="1" latinLnBrk="0" hangingPunct="1">
              <a:spcBef>
                <a:spcPts val="300"/>
              </a:spcBef>
              <a:buNone/>
              <a:defRPr sz="1600" kern="1200">
                <a:solidFill>
                  <a:schemeClr val="tx1">
                    <a:lumMod val="65000"/>
                    <a:lumOff val="35000"/>
                  </a:schemeClr>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dirty="0"/>
          </a:p>
        </p:txBody>
      </p:sp>
      <p:sp>
        <p:nvSpPr>
          <p:cNvPr id="4" name="Date Placeholder 3"/>
          <p:cNvSpPr>
            <a:spLocks noGrp="1"/>
          </p:cNvSpPr>
          <p:nvPr>
            <p:ph type="dt" sz="half" idx="10"/>
          </p:nvPr>
        </p:nvSpPr>
        <p:spPr/>
        <p:txBody>
          <a:bodyPr/>
          <a:lstStyle/>
          <a:p>
            <a:fld id="{70FAA508-F0CD-46EA-95FB-26B559A0B5D9}" type="datetimeFigureOut">
              <a:rPr lang="en-US" smtClean="0"/>
              <a:t>9/19/17</a:t>
            </a:fld>
            <a:endParaRPr lang="en-US"/>
          </a:p>
        </p:txBody>
      </p:sp>
      <p:sp>
        <p:nvSpPr>
          <p:cNvPr id="5" name="Footer Placeholder 4"/>
          <p:cNvSpPr>
            <a:spLocks noGrp="1"/>
          </p:cNvSpPr>
          <p:nvPr>
            <p:ph type="ftr" sz="quarter" idx="11"/>
          </p:nvPr>
        </p:nvSpPr>
        <p:spPr/>
        <p:txBody>
          <a:bodyPr/>
          <a:lstStyle/>
          <a:p>
            <a:endParaRPr lang="en-US"/>
          </a:p>
        </p:txBody>
      </p:sp>
      <p:sp>
        <p:nvSpPr>
          <p:cNvPr id="9" name="Picture Placeholder 8"/>
          <p:cNvSpPr>
            <a:spLocks noGrp="1"/>
          </p:cNvSpPr>
          <p:nvPr>
            <p:ph type="pic" sz="quarter" idx="13"/>
          </p:nvPr>
        </p:nvSpPr>
        <p:spPr>
          <a:xfrm>
            <a:off x="927100" y="1129552"/>
            <a:ext cx="7988300" cy="2985247"/>
          </a:xfrm>
        </p:spPr>
        <p:txBody>
          <a:bodyPr>
            <a:normAutofit/>
          </a:bodyPr>
          <a:lstStyle>
            <a:lvl1pPr marL="0" indent="0">
              <a:buNone/>
              <a:defRPr sz="1800"/>
            </a:lvl1pPr>
          </a:lstStyle>
          <a:p>
            <a:r>
              <a:rPr lang="en-US" smtClean="0"/>
              <a:t>Click icon to add picture</a:t>
            </a: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2 Pictures with Caption">
    <p:spTree>
      <p:nvGrpSpPr>
        <p:cNvPr id="1" name=""/>
        <p:cNvGrpSpPr/>
        <p:nvPr/>
      </p:nvGrpSpPr>
      <p:grpSpPr>
        <a:xfrm>
          <a:off x="0" y="0"/>
          <a:ext cx="0" cy="0"/>
          <a:chOff x="0" y="0"/>
          <a:chExt cx="0" cy="0"/>
        </a:xfrm>
      </p:grpSpPr>
      <p:sp>
        <p:nvSpPr>
          <p:cNvPr id="2" name="Title 1"/>
          <p:cNvSpPr>
            <a:spLocks noGrp="1"/>
          </p:cNvSpPr>
          <p:nvPr>
            <p:ph type="ctrTitle"/>
          </p:nvPr>
        </p:nvSpPr>
        <p:spPr>
          <a:xfrm>
            <a:off x="0" y="4114800"/>
            <a:ext cx="8915400" cy="877824"/>
          </a:xfrm>
        </p:spPr>
        <p:txBody>
          <a:bodyPr tIns="137160" bIns="137160" anchor="b" anchorCtr="0">
            <a:normAutofit/>
          </a:bodyPr>
          <a:lstStyle>
            <a:lvl1pPr>
              <a:defRPr sz="2400"/>
            </a:lvl1pPr>
          </a:lstStyle>
          <a:p>
            <a:r>
              <a:rPr lang="en-US" smtClean="0"/>
              <a:t>Click to edit Master title style</a:t>
            </a:r>
            <a:endParaRPr/>
          </a:p>
        </p:txBody>
      </p:sp>
      <p:sp>
        <p:nvSpPr>
          <p:cNvPr id="3" name="Subtitle 2"/>
          <p:cNvSpPr>
            <a:spLocks noGrp="1"/>
          </p:cNvSpPr>
          <p:nvPr>
            <p:ph type="subTitle" idx="1"/>
          </p:nvPr>
        </p:nvSpPr>
        <p:spPr>
          <a:xfrm>
            <a:off x="914400" y="5002305"/>
            <a:ext cx="8001000" cy="1855695"/>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92608" tIns="137160" rIns="274320" bIns="137160" rtlCol="0" anchor="t" anchorCtr="0">
            <a:normAutofit/>
          </a:bodyPr>
          <a:lstStyle>
            <a:lvl1pPr marL="0" indent="0" algn="l" defTabSz="914400" rtl="0" eaLnBrk="1" latinLnBrk="0" hangingPunct="1">
              <a:spcBef>
                <a:spcPts val="300"/>
              </a:spcBef>
              <a:buNone/>
              <a:defRPr sz="1600" kern="1200">
                <a:solidFill>
                  <a:schemeClr val="tx1">
                    <a:lumMod val="65000"/>
                    <a:lumOff val="35000"/>
                  </a:schemeClr>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dirty="0"/>
          </a:p>
        </p:txBody>
      </p:sp>
      <p:sp>
        <p:nvSpPr>
          <p:cNvPr id="4" name="Date Placeholder 3"/>
          <p:cNvSpPr>
            <a:spLocks noGrp="1"/>
          </p:cNvSpPr>
          <p:nvPr>
            <p:ph type="dt" sz="half" idx="10"/>
          </p:nvPr>
        </p:nvSpPr>
        <p:spPr>
          <a:xfrm>
            <a:off x="6580094" y="188259"/>
            <a:ext cx="2133600" cy="365125"/>
          </a:xfrm>
        </p:spPr>
        <p:txBody>
          <a:bodyPr/>
          <a:lstStyle/>
          <a:p>
            <a:fld id="{70FAA508-F0CD-46EA-95FB-26B559A0B5D9}" type="datetimeFigureOut">
              <a:rPr lang="en-US" smtClean="0"/>
              <a:t>9/19/17</a:t>
            </a:fld>
            <a:endParaRPr lang="en-US"/>
          </a:p>
        </p:txBody>
      </p:sp>
      <p:sp>
        <p:nvSpPr>
          <p:cNvPr id="5" name="Footer Placeholder 4"/>
          <p:cNvSpPr>
            <a:spLocks noGrp="1"/>
          </p:cNvSpPr>
          <p:nvPr>
            <p:ph type="ftr" sz="quarter" idx="11"/>
          </p:nvPr>
        </p:nvSpPr>
        <p:spPr/>
        <p:txBody>
          <a:bodyPr/>
          <a:lstStyle/>
          <a:p>
            <a:endParaRPr lang="en-US"/>
          </a:p>
        </p:txBody>
      </p:sp>
      <p:sp>
        <p:nvSpPr>
          <p:cNvPr id="9" name="Picture Placeholder 8"/>
          <p:cNvSpPr>
            <a:spLocks noGrp="1"/>
          </p:cNvSpPr>
          <p:nvPr>
            <p:ph type="pic" sz="quarter" idx="13"/>
          </p:nvPr>
        </p:nvSpPr>
        <p:spPr>
          <a:xfrm>
            <a:off x="927100" y="1129553"/>
            <a:ext cx="3986784" cy="2980944"/>
          </a:xfrm>
        </p:spPr>
        <p:txBody>
          <a:bodyPr>
            <a:normAutofit/>
          </a:bodyPr>
          <a:lstStyle>
            <a:lvl1pPr marL="0" indent="0">
              <a:buNone/>
              <a:defRPr sz="1800"/>
            </a:lvl1pPr>
          </a:lstStyle>
          <a:p>
            <a:r>
              <a:rPr lang="en-US" smtClean="0"/>
              <a:t>Click icon to add picture</a:t>
            </a:r>
            <a:endParaRPr/>
          </a:p>
        </p:txBody>
      </p:sp>
      <p:sp>
        <p:nvSpPr>
          <p:cNvPr id="7" name="Picture Placeholder 8"/>
          <p:cNvSpPr>
            <a:spLocks noGrp="1"/>
          </p:cNvSpPr>
          <p:nvPr>
            <p:ph type="pic" sz="quarter" idx="14"/>
          </p:nvPr>
        </p:nvSpPr>
        <p:spPr>
          <a:xfrm>
            <a:off x="4928616" y="1129553"/>
            <a:ext cx="3986784" cy="2980944"/>
          </a:xfrm>
        </p:spPr>
        <p:txBody>
          <a:bodyPr>
            <a:normAutofit/>
          </a:bodyPr>
          <a:lstStyle>
            <a:lvl1pPr marL="0" indent="0">
              <a:buNone/>
              <a:defRPr sz="1800"/>
            </a:lvl1pPr>
          </a:lstStyle>
          <a:p>
            <a:r>
              <a:rPr lang="en-US" smtClean="0"/>
              <a:t>Click icon to add picture</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3 Pictures with Caption">
    <p:spTree>
      <p:nvGrpSpPr>
        <p:cNvPr id="1" name=""/>
        <p:cNvGrpSpPr/>
        <p:nvPr/>
      </p:nvGrpSpPr>
      <p:grpSpPr>
        <a:xfrm>
          <a:off x="0" y="0"/>
          <a:ext cx="0" cy="0"/>
          <a:chOff x="0" y="0"/>
          <a:chExt cx="0" cy="0"/>
        </a:xfrm>
      </p:grpSpPr>
      <p:sp>
        <p:nvSpPr>
          <p:cNvPr id="2" name="Title 1"/>
          <p:cNvSpPr>
            <a:spLocks noGrp="1"/>
          </p:cNvSpPr>
          <p:nvPr>
            <p:ph type="ctrTitle"/>
          </p:nvPr>
        </p:nvSpPr>
        <p:spPr>
          <a:xfrm>
            <a:off x="0" y="4114800"/>
            <a:ext cx="8915400" cy="877824"/>
          </a:xfrm>
        </p:spPr>
        <p:txBody>
          <a:bodyPr tIns="137160" bIns="137160" anchor="b" anchorCtr="0">
            <a:normAutofit/>
          </a:bodyPr>
          <a:lstStyle>
            <a:lvl1pPr>
              <a:defRPr sz="2400"/>
            </a:lvl1pPr>
          </a:lstStyle>
          <a:p>
            <a:r>
              <a:rPr lang="en-US" smtClean="0"/>
              <a:t>Click to edit Master title style</a:t>
            </a:r>
            <a:endParaRPr/>
          </a:p>
        </p:txBody>
      </p:sp>
      <p:sp>
        <p:nvSpPr>
          <p:cNvPr id="3" name="Subtitle 2"/>
          <p:cNvSpPr>
            <a:spLocks noGrp="1"/>
          </p:cNvSpPr>
          <p:nvPr>
            <p:ph type="subTitle" idx="1"/>
          </p:nvPr>
        </p:nvSpPr>
        <p:spPr>
          <a:xfrm>
            <a:off x="914400" y="5002305"/>
            <a:ext cx="8001000" cy="1855695"/>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92608" tIns="137160" rIns="274320" bIns="137160" rtlCol="0" anchor="t" anchorCtr="0">
            <a:normAutofit/>
          </a:bodyPr>
          <a:lstStyle>
            <a:lvl1pPr marL="0" indent="0" algn="l" defTabSz="914400" rtl="0" eaLnBrk="1" latinLnBrk="0" hangingPunct="1">
              <a:spcBef>
                <a:spcPts val="300"/>
              </a:spcBef>
              <a:buNone/>
              <a:defRPr sz="1600" kern="1200">
                <a:solidFill>
                  <a:schemeClr val="tx1">
                    <a:lumMod val="65000"/>
                    <a:lumOff val="35000"/>
                  </a:schemeClr>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a:p>
        </p:txBody>
      </p:sp>
      <p:sp>
        <p:nvSpPr>
          <p:cNvPr id="4" name="Date Placeholder 3"/>
          <p:cNvSpPr>
            <a:spLocks noGrp="1"/>
          </p:cNvSpPr>
          <p:nvPr>
            <p:ph type="dt" sz="half" idx="10"/>
          </p:nvPr>
        </p:nvSpPr>
        <p:spPr>
          <a:xfrm>
            <a:off x="6580094" y="188259"/>
            <a:ext cx="2133600" cy="365125"/>
          </a:xfrm>
        </p:spPr>
        <p:txBody>
          <a:bodyPr/>
          <a:lstStyle/>
          <a:p>
            <a:fld id="{70FAA508-F0CD-46EA-95FB-26B559A0B5D9}" type="datetimeFigureOut">
              <a:rPr lang="en-US" smtClean="0"/>
              <a:t>9/19/17</a:t>
            </a:fld>
            <a:endParaRPr lang="en-US"/>
          </a:p>
        </p:txBody>
      </p:sp>
      <p:sp>
        <p:nvSpPr>
          <p:cNvPr id="5" name="Footer Placeholder 4"/>
          <p:cNvSpPr>
            <a:spLocks noGrp="1"/>
          </p:cNvSpPr>
          <p:nvPr>
            <p:ph type="ftr" sz="quarter" idx="11"/>
          </p:nvPr>
        </p:nvSpPr>
        <p:spPr/>
        <p:txBody>
          <a:bodyPr/>
          <a:lstStyle/>
          <a:p>
            <a:endParaRPr lang="en-US"/>
          </a:p>
        </p:txBody>
      </p:sp>
      <p:sp>
        <p:nvSpPr>
          <p:cNvPr id="9" name="Picture Placeholder 8"/>
          <p:cNvSpPr>
            <a:spLocks noGrp="1"/>
          </p:cNvSpPr>
          <p:nvPr>
            <p:ph type="pic" sz="quarter" idx="13"/>
          </p:nvPr>
        </p:nvSpPr>
        <p:spPr>
          <a:xfrm>
            <a:off x="927100" y="1129553"/>
            <a:ext cx="6601968" cy="2980944"/>
          </a:xfrm>
        </p:spPr>
        <p:txBody>
          <a:bodyPr>
            <a:normAutofit/>
          </a:bodyPr>
          <a:lstStyle>
            <a:lvl1pPr marL="0" indent="0">
              <a:buNone/>
              <a:defRPr sz="1800"/>
            </a:lvl1pPr>
          </a:lstStyle>
          <a:p>
            <a:r>
              <a:rPr lang="en-US" smtClean="0"/>
              <a:t>Click icon to add picture</a:t>
            </a:r>
            <a:endParaRPr/>
          </a:p>
        </p:txBody>
      </p:sp>
      <p:sp>
        <p:nvSpPr>
          <p:cNvPr id="7" name="Picture Placeholder 8"/>
          <p:cNvSpPr>
            <a:spLocks noGrp="1"/>
          </p:cNvSpPr>
          <p:nvPr>
            <p:ph type="pic" sz="quarter" idx="14"/>
          </p:nvPr>
        </p:nvSpPr>
        <p:spPr>
          <a:xfrm>
            <a:off x="7543800" y="1129553"/>
            <a:ext cx="1371600" cy="1481328"/>
          </a:xfrm>
        </p:spPr>
        <p:txBody>
          <a:bodyPr>
            <a:normAutofit/>
          </a:bodyPr>
          <a:lstStyle>
            <a:lvl1pPr marL="0" indent="0">
              <a:buNone/>
              <a:defRPr sz="1800"/>
            </a:lvl1pPr>
          </a:lstStyle>
          <a:p>
            <a:r>
              <a:rPr lang="en-US" smtClean="0"/>
              <a:t>Click icon to add picture</a:t>
            </a:r>
            <a:endParaRPr/>
          </a:p>
        </p:txBody>
      </p:sp>
      <p:sp>
        <p:nvSpPr>
          <p:cNvPr id="8" name="Picture Placeholder 8"/>
          <p:cNvSpPr>
            <a:spLocks noGrp="1"/>
          </p:cNvSpPr>
          <p:nvPr>
            <p:ph type="pic" sz="quarter" idx="15"/>
          </p:nvPr>
        </p:nvSpPr>
        <p:spPr>
          <a:xfrm>
            <a:off x="7543800" y="2629169"/>
            <a:ext cx="1371600" cy="1481328"/>
          </a:xfrm>
        </p:spPr>
        <p:txBody>
          <a:bodyPr>
            <a:normAutofit/>
          </a:bodyPr>
          <a:lstStyle>
            <a:lvl1pPr marL="0" indent="0">
              <a:buNone/>
              <a:defRPr sz="1800"/>
            </a:lvl1pPr>
          </a:lstStyle>
          <a:p>
            <a:r>
              <a:rPr lang="en-US" smtClean="0"/>
              <a:t>Click icon to add picture</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Vertical Text Placeholder 2"/>
          <p:cNvSpPr>
            <a:spLocks noGrp="1"/>
          </p:cNvSpPr>
          <p:nvPr>
            <p:ph type="body" orient="vert" idx="1"/>
          </p:nvPr>
        </p:nvSpPr>
        <p:spPr/>
        <p:txBody>
          <a:bodyPr vert="eaVert"/>
          <a:lstStyle>
            <a:lvl5pPr>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4" name="Date Placeholder 3"/>
          <p:cNvSpPr>
            <a:spLocks noGrp="1"/>
          </p:cNvSpPr>
          <p:nvPr>
            <p:ph type="dt" sz="half" idx="10"/>
          </p:nvPr>
        </p:nvSpPr>
        <p:spPr/>
        <p:txBody>
          <a:bodyPr/>
          <a:lstStyle/>
          <a:p>
            <a:fld id="{70FAA508-F0CD-46EA-95FB-26B559A0B5D9}" type="datetimeFigureOut">
              <a:rPr lang="en-US" smtClean="0"/>
              <a:t>9/19/17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A822907-8A9D-4F6B-98F6-913902AD56B5}"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87553" y="1129554"/>
            <a:ext cx="914400" cy="5533278"/>
          </a:xfrm>
        </p:spPr>
        <p:txBody>
          <a:bodyPr vert="eaVert" lIns="274320" tIns="685800" bIns="685800"/>
          <a:lstStyle/>
          <a:p>
            <a:r>
              <a:rPr lang="en-US" smtClean="0"/>
              <a:t>Click to edit Master title style</a:t>
            </a:r>
            <a:endParaRPr/>
          </a:p>
        </p:txBody>
      </p:sp>
      <p:sp>
        <p:nvSpPr>
          <p:cNvPr id="3" name="Vertical Text Placeholder 2"/>
          <p:cNvSpPr>
            <a:spLocks noGrp="1"/>
          </p:cNvSpPr>
          <p:nvPr>
            <p:ph type="body" orient="vert" idx="1"/>
          </p:nvPr>
        </p:nvSpPr>
        <p:spPr>
          <a:xfrm>
            <a:off x="1117600" y="1734671"/>
            <a:ext cx="6426200" cy="4542304"/>
          </a:xfrm>
        </p:spPr>
        <p:txBody>
          <a:bodyPr vert="eaVert"/>
          <a:lstStyle>
            <a:lvl5pPr>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4" name="Date Placeholder 3"/>
          <p:cNvSpPr>
            <a:spLocks noGrp="1"/>
          </p:cNvSpPr>
          <p:nvPr>
            <p:ph type="dt" sz="half" idx="10"/>
          </p:nvPr>
        </p:nvSpPr>
        <p:spPr/>
        <p:txBody>
          <a:bodyPr/>
          <a:lstStyle/>
          <a:p>
            <a:fld id="{70FAA508-F0CD-46EA-95FB-26B559A0B5D9}" type="datetimeFigureOut">
              <a:rPr lang="en-US" smtClean="0"/>
              <a:t>9/19/17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A822907-8A9D-4F6B-98F6-913902AD56B5}"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0" y="831876"/>
            <a:ext cx="8913813" cy="914400"/>
          </a:xfrm>
        </p:spPr>
        <p:txBody>
          <a:bodyPr/>
          <a:lstStyle/>
          <a:p>
            <a:r>
              <a:rPr lang="en-US" smtClean="0"/>
              <a:t>Click to edit Master title style</a:t>
            </a:r>
            <a:endParaRPr/>
          </a:p>
        </p:txBody>
      </p:sp>
      <p:sp>
        <p:nvSpPr>
          <p:cNvPr id="3" name="Content Placeholder 2"/>
          <p:cNvSpPr>
            <a:spLocks noGrp="1"/>
          </p:cNvSpPr>
          <p:nvPr>
            <p:ph idx="1"/>
          </p:nvPr>
        </p:nvSpPr>
        <p:spPr>
          <a:xfrm>
            <a:off x="1114424" y="2116892"/>
            <a:ext cx="7610476" cy="4149437"/>
          </a:xfrm>
        </p:spPr>
        <p:txBody>
          <a:bodyPr/>
          <a:lstStyle>
            <a:lvl5pPr>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4" name="Date Placeholder 3"/>
          <p:cNvSpPr>
            <a:spLocks noGrp="1"/>
          </p:cNvSpPr>
          <p:nvPr>
            <p:ph type="dt" sz="half" idx="10"/>
          </p:nvPr>
        </p:nvSpPr>
        <p:spPr/>
        <p:txBody>
          <a:bodyPr/>
          <a:lstStyle/>
          <a:p>
            <a:fld id="{70FAA508-F0CD-46EA-95FB-26B559A0B5D9}" type="datetimeFigureOut">
              <a:rPr lang="en-US" smtClean="0"/>
              <a:t>9/19/17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A822907-8A9D-4F6B-98F6-913902AD56B5}"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lide with Picture">
    <p:spTree>
      <p:nvGrpSpPr>
        <p:cNvPr id="1" name=""/>
        <p:cNvGrpSpPr/>
        <p:nvPr/>
      </p:nvGrpSpPr>
      <p:grpSpPr>
        <a:xfrm>
          <a:off x="0" y="0"/>
          <a:ext cx="0" cy="0"/>
          <a:chOff x="0" y="0"/>
          <a:chExt cx="0" cy="0"/>
        </a:xfrm>
      </p:grpSpPr>
      <p:sp>
        <p:nvSpPr>
          <p:cNvPr id="2" name="Title 1"/>
          <p:cNvSpPr>
            <a:spLocks noGrp="1"/>
          </p:cNvSpPr>
          <p:nvPr>
            <p:ph type="ctrTitle"/>
          </p:nvPr>
        </p:nvSpPr>
        <p:spPr>
          <a:xfrm>
            <a:off x="0" y="5025435"/>
            <a:ext cx="8915400" cy="914400"/>
          </a:xfrm>
        </p:spPr>
        <p:txBody>
          <a:bodyPr/>
          <a:lstStyle/>
          <a:p>
            <a:r>
              <a:rPr lang="en-US" smtClean="0"/>
              <a:t>Click to edit Master title style</a:t>
            </a:r>
            <a:endParaRPr/>
          </a:p>
        </p:txBody>
      </p:sp>
      <p:sp>
        <p:nvSpPr>
          <p:cNvPr id="3" name="Subtitle 2"/>
          <p:cNvSpPr>
            <a:spLocks noGrp="1"/>
          </p:cNvSpPr>
          <p:nvPr>
            <p:ph type="subTitle" idx="1"/>
          </p:nvPr>
        </p:nvSpPr>
        <p:spPr>
          <a:xfrm>
            <a:off x="914400" y="5943600"/>
            <a:ext cx="8001000" cy="914400"/>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92608" tIns="91440" rIns="274320" bIns="91440" rtlCol="0" anchor="t" anchorCtr="0"/>
          <a:lstStyle>
            <a:lvl1pPr marL="0" indent="0" algn="l" defTabSz="914400" rtl="0" eaLnBrk="1" latinLnBrk="0" hangingPunct="1">
              <a:spcBef>
                <a:spcPts val="300"/>
              </a:spcBef>
              <a:buNone/>
              <a:defRPr sz="1800" kern="1200">
                <a:solidFill>
                  <a:schemeClr val="tx1">
                    <a:lumMod val="65000"/>
                    <a:lumOff val="35000"/>
                  </a:schemeClr>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dirty="0"/>
          </a:p>
        </p:txBody>
      </p:sp>
      <p:sp>
        <p:nvSpPr>
          <p:cNvPr id="4" name="Date Placeholder 3"/>
          <p:cNvSpPr>
            <a:spLocks noGrp="1"/>
          </p:cNvSpPr>
          <p:nvPr>
            <p:ph type="dt" sz="half" idx="10"/>
          </p:nvPr>
        </p:nvSpPr>
        <p:spPr/>
        <p:txBody>
          <a:bodyPr/>
          <a:lstStyle/>
          <a:p>
            <a:fld id="{70FAA508-F0CD-46EA-95FB-26B559A0B5D9}" type="datetimeFigureOut">
              <a:rPr lang="en-US" smtClean="0"/>
              <a:t>9/19/17</a:t>
            </a:fld>
            <a:endParaRPr lang="en-US"/>
          </a:p>
        </p:txBody>
      </p:sp>
      <p:sp>
        <p:nvSpPr>
          <p:cNvPr id="5" name="Footer Placeholder 4"/>
          <p:cNvSpPr>
            <a:spLocks noGrp="1"/>
          </p:cNvSpPr>
          <p:nvPr>
            <p:ph type="ftr" sz="quarter" idx="11"/>
          </p:nvPr>
        </p:nvSpPr>
        <p:spPr/>
        <p:txBody>
          <a:bodyPr/>
          <a:lstStyle/>
          <a:p>
            <a:endParaRPr lang="en-US"/>
          </a:p>
        </p:txBody>
      </p:sp>
      <p:sp>
        <p:nvSpPr>
          <p:cNvPr id="9" name="Picture Placeholder 8"/>
          <p:cNvSpPr>
            <a:spLocks noGrp="1"/>
          </p:cNvSpPr>
          <p:nvPr>
            <p:ph type="pic" sz="quarter" idx="13"/>
          </p:nvPr>
        </p:nvSpPr>
        <p:spPr>
          <a:xfrm>
            <a:off x="927100" y="1129553"/>
            <a:ext cx="7988300" cy="3886200"/>
          </a:xfrm>
        </p:spPr>
        <p:txBody>
          <a:bodyPr>
            <a:normAutofit/>
          </a:bodyPr>
          <a:lstStyle>
            <a:lvl1pPr marL="0" indent="0">
              <a:buNone/>
              <a:defRPr sz="1800"/>
            </a:lvl1pPr>
          </a:lstStyle>
          <a:p>
            <a:r>
              <a:rPr lang="en-US" smtClean="0"/>
              <a:t>Click icon to add picture</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0" y="3200399"/>
            <a:ext cx="8915400" cy="2286000"/>
          </a:xfrm>
          <a:solidFill>
            <a:schemeClr val="tx2"/>
          </a:solidFill>
        </p:spPr>
        <p:txBody>
          <a:bodyPr vert="horz" lIns="1188720" tIns="45720" rIns="274320" bIns="45720" rtlCol="0" anchor="b" anchorCtr="0">
            <a:normAutofit/>
          </a:bodyPr>
          <a:lstStyle>
            <a:lvl1pPr marL="0" indent="0" algn="l" defTabSz="914400" rtl="0" eaLnBrk="1" latinLnBrk="0" hangingPunct="1">
              <a:spcBef>
                <a:spcPct val="0"/>
              </a:spcBef>
              <a:buNone/>
              <a:defRPr sz="3600" kern="1200">
                <a:solidFill>
                  <a:schemeClr val="bg1"/>
                </a:solidFill>
                <a:latin typeface="+mj-lt"/>
                <a:ea typeface="+mj-ea"/>
                <a:cs typeface="+mj-cs"/>
              </a:defRPr>
            </a:lvl1pPr>
          </a:lstStyle>
          <a:p>
            <a:r>
              <a:rPr lang="en-US" smtClean="0"/>
              <a:t>Click to edit Master title style</a:t>
            </a:r>
            <a:endParaRPr/>
          </a:p>
        </p:txBody>
      </p:sp>
      <p:sp>
        <p:nvSpPr>
          <p:cNvPr id="3" name="Text Placeholder 2"/>
          <p:cNvSpPr>
            <a:spLocks noGrp="1"/>
          </p:cNvSpPr>
          <p:nvPr>
            <p:ph type="body" idx="1"/>
          </p:nvPr>
        </p:nvSpPr>
        <p:spPr>
          <a:xfrm>
            <a:off x="914400" y="5484607"/>
            <a:ext cx="8001000" cy="777240"/>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lIns="292608" tIns="91440" rIns="274320" bIns="91440" rtlCol="0" anchor="ctr" anchorCtr="0">
            <a:normAutofit/>
          </a:bodyPr>
          <a:lstStyle>
            <a:lvl1pPr marL="0" indent="0" algn="l" defTabSz="914400" rtl="0" eaLnBrk="1" latinLnBrk="0" hangingPunct="1">
              <a:spcBef>
                <a:spcPts val="300"/>
              </a:spcBef>
              <a:buClr>
                <a:schemeClr val="accent1"/>
              </a:buClr>
              <a:buFont typeface="Wingdings 2" pitchFamily="18" charset="2"/>
              <a:buNone/>
              <a:defRPr sz="1800" kern="1200">
                <a:solidFill>
                  <a:schemeClr val="tx1">
                    <a:lumMod val="65000"/>
                    <a:lumOff val="35000"/>
                  </a:schemeClr>
                </a:solidFill>
                <a:latin typeface="+mn-lt"/>
                <a:ea typeface="+mn-ea"/>
                <a:cs typeface="+mn-cs"/>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smtClean="0"/>
              <a:t>Click to edit Master text styles</a:t>
            </a:r>
          </a:p>
        </p:txBody>
      </p:sp>
      <p:sp>
        <p:nvSpPr>
          <p:cNvPr id="4" name="Date Placeholder 3"/>
          <p:cNvSpPr>
            <a:spLocks noGrp="1"/>
          </p:cNvSpPr>
          <p:nvPr>
            <p:ph type="dt" sz="half" idx="10"/>
          </p:nvPr>
        </p:nvSpPr>
        <p:spPr/>
        <p:txBody>
          <a:bodyPr/>
          <a:lstStyle/>
          <a:p>
            <a:fld id="{70FAA508-F0CD-46EA-95FB-26B559A0B5D9}" type="datetimeFigureOut">
              <a:rPr lang="en-US" smtClean="0"/>
              <a:t>9/19/17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A822907-8A9D-4F6B-98F6-913902AD56B5}"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1117600" y="2595563"/>
            <a:ext cx="3566160" cy="3681412"/>
          </a:xfrm>
        </p:spPr>
        <p:txBody>
          <a:bodyPr>
            <a:normAutofit/>
          </a:bodyPr>
          <a:lstStyle>
            <a:lvl1pPr>
              <a:defRPr sz="1800"/>
            </a:lvl1pPr>
            <a:lvl2pPr>
              <a:defRPr sz="1800"/>
            </a:lvl2pPr>
            <a:lvl3pPr>
              <a:defRPr sz="1800"/>
            </a:lvl3pPr>
            <a:lvl4pPr>
              <a:defRPr sz="1800"/>
            </a:lvl4pPr>
            <a:lvl5pPr>
              <a:defRPr sz="1800"/>
            </a:lvl5pPr>
            <a:lvl6pPr marL="2055813" indent="-344488">
              <a:defRPr sz="1800"/>
            </a:lvl6pPr>
            <a:lvl7pPr marL="2055813" indent="-344488">
              <a:defRPr sz="1800"/>
            </a:lvl7pPr>
            <a:lvl8pPr marL="2055813" indent="-344488">
              <a:defRPr sz="1800"/>
            </a:lvl8pPr>
            <a:lvl9pPr marL="2055813" indent="-344488">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4" name="Content Placeholder 3"/>
          <p:cNvSpPr>
            <a:spLocks noGrp="1"/>
          </p:cNvSpPr>
          <p:nvPr>
            <p:ph sz="half" idx="2"/>
          </p:nvPr>
        </p:nvSpPr>
        <p:spPr>
          <a:xfrm>
            <a:off x="5147534" y="2595563"/>
            <a:ext cx="3566160" cy="3681412"/>
          </a:xfrm>
        </p:spPr>
        <p:txBody>
          <a:bodyPr>
            <a:normAutofit/>
          </a:bodyPr>
          <a:lstStyle>
            <a:lvl1pPr>
              <a:defRPr sz="1800"/>
            </a:lvl1pPr>
            <a:lvl2pPr>
              <a:defRPr sz="1800"/>
            </a:lvl2pPr>
            <a:lvl3pPr>
              <a:defRPr sz="1800"/>
            </a:lvl3pPr>
            <a:lvl4pPr>
              <a:defRPr sz="1800"/>
            </a:lvl4pPr>
            <a:lvl5pPr>
              <a:defRPr sz="1800"/>
            </a:lvl5pPr>
            <a:lvl6pPr marL="2055813" indent="-344488">
              <a:defRPr sz="1800"/>
            </a:lvl6pPr>
            <a:lvl7pPr marL="2055813" indent="-344488">
              <a:defRPr sz="1800"/>
            </a:lvl7pPr>
            <a:lvl8pPr marL="2055813" indent="-344488">
              <a:defRPr sz="1800"/>
            </a:lvl8pPr>
            <a:lvl9pPr marL="2055813" indent="-344488">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5" name="Date Placeholder 4"/>
          <p:cNvSpPr>
            <a:spLocks noGrp="1"/>
          </p:cNvSpPr>
          <p:nvPr>
            <p:ph type="dt" sz="half" idx="10"/>
          </p:nvPr>
        </p:nvSpPr>
        <p:spPr>
          <a:xfrm>
            <a:off x="6580094" y="188259"/>
            <a:ext cx="2133600" cy="365125"/>
          </a:xfrm>
        </p:spPr>
        <p:txBody>
          <a:bodyPr/>
          <a:lstStyle/>
          <a:p>
            <a:fld id="{70FAA508-F0CD-46EA-95FB-26B559A0B5D9}" type="datetimeFigureOut">
              <a:rPr lang="en-US" smtClean="0"/>
              <a:t>9/19/17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A822907-8A9D-4F6B-98F6-913902AD56B5}"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a:p>
        </p:txBody>
      </p:sp>
      <p:sp>
        <p:nvSpPr>
          <p:cNvPr id="3" name="Text Placeholder 2"/>
          <p:cNvSpPr>
            <a:spLocks noGrp="1"/>
          </p:cNvSpPr>
          <p:nvPr>
            <p:ph type="body" idx="1"/>
          </p:nvPr>
        </p:nvSpPr>
        <p:spPr>
          <a:xfrm>
            <a:off x="1120588" y="2178302"/>
            <a:ext cx="3566160" cy="877887"/>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20588" y="3226518"/>
            <a:ext cx="3566160" cy="3211046"/>
          </a:xfrm>
        </p:spPr>
        <p:txBody>
          <a:bodyPr>
            <a:normAutofit/>
          </a:bodyPr>
          <a:lstStyle>
            <a:lvl1pPr>
              <a:defRPr sz="1800"/>
            </a:lvl1pPr>
            <a:lvl2pPr>
              <a:defRPr sz="1800"/>
            </a:lvl2pPr>
            <a:lvl3pPr>
              <a:defRPr sz="1800"/>
            </a:lvl3pPr>
            <a:lvl4pPr>
              <a:defRPr sz="1800"/>
            </a:lvl4pPr>
            <a:lvl5pPr>
              <a:defRPr sz="1800"/>
            </a:lvl5pPr>
            <a:lvl6pPr marL="2055813" indent="-344488">
              <a:defRPr sz="1600"/>
            </a:lvl6pPr>
            <a:lvl7pPr marL="2055813" indent="-344488">
              <a:defRPr sz="1600"/>
            </a:lvl7pPr>
            <a:lvl8pPr marL="2055813" indent="-344488">
              <a:defRPr sz="1600"/>
            </a:lvl8pPr>
            <a:lvl9pPr marL="2055813" indent="-344488">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5" name="Text Placeholder 4"/>
          <p:cNvSpPr>
            <a:spLocks noGrp="1"/>
          </p:cNvSpPr>
          <p:nvPr>
            <p:ph type="body" sz="quarter" idx="3"/>
          </p:nvPr>
        </p:nvSpPr>
        <p:spPr>
          <a:xfrm>
            <a:off x="5147534" y="2178302"/>
            <a:ext cx="3566160" cy="877887"/>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147534" y="3226518"/>
            <a:ext cx="3566160" cy="3211046"/>
          </a:xfrm>
        </p:spPr>
        <p:txBody>
          <a:bodyPr>
            <a:normAutofit/>
          </a:bodyPr>
          <a:lstStyle>
            <a:lvl1pPr>
              <a:defRPr sz="1800"/>
            </a:lvl1pPr>
            <a:lvl2pPr>
              <a:defRPr sz="1800"/>
            </a:lvl2pPr>
            <a:lvl3pPr>
              <a:defRPr sz="1800"/>
            </a:lvl3pPr>
            <a:lvl4pPr>
              <a:defRPr sz="1800"/>
            </a:lvl4pPr>
            <a:lvl5pPr>
              <a:defRPr sz="1800"/>
            </a:lvl5pPr>
            <a:lvl6pPr marL="2055813" indent="-344488">
              <a:defRPr sz="1600"/>
            </a:lvl6pPr>
            <a:lvl7pPr marL="2055813" indent="-344488">
              <a:defRPr sz="1600"/>
            </a:lvl7pPr>
            <a:lvl8pPr marL="2055813" indent="-344488">
              <a:defRPr sz="1600"/>
            </a:lvl8pPr>
            <a:lvl9pPr marL="2055813" indent="-344488">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7" name="Date Placeholder 6"/>
          <p:cNvSpPr>
            <a:spLocks noGrp="1"/>
          </p:cNvSpPr>
          <p:nvPr>
            <p:ph type="dt" sz="half" idx="10"/>
          </p:nvPr>
        </p:nvSpPr>
        <p:spPr>
          <a:xfrm>
            <a:off x="6580094" y="188259"/>
            <a:ext cx="2133600" cy="365125"/>
          </a:xfrm>
        </p:spPr>
        <p:txBody>
          <a:bodyPr/>
          <a:lstStyle/>
          <a:p>
            <a:fld id="{70FAA508-F0CD-46EA-95FB-26B559A0B5D9}" type="datetimeFigureOut">
              <a:rPr lang="en-US" smtClean="0"/>
              <a:t>9/19/17</a:t>
            </a:fld>
            <a:endParaRPr lang="en-US"/>
          </a:p>
        </p:txBody>
      </p:sp>
      <p:sp>
        <p:nvSpPr>
          <p:cNvPr id="8" name="Footer Placeholder 7"/>
          <p:cNvSpPr>
            <a:spLocks noGrp="1"/>
          </p:cNvSpPr>
          <p:nvPr>
            <p:ph type="ftr" sz="quarter" idx="11"/>
          </p:nvPr>
        </p:nvSpPr>
        <p:spPr>
          <a:xfrm>
            <a:off x="1120588" y="188259"/>
            <a:ext cx="2895600" cy="365125"/>
          </a:xfrm>
        </p:spPr>
        <p:txBody>
          <a:bodyPr/>
          <a:lstStyle/>
          <a:p>
            <a:endParaRPr lang="en-US"/>
          </a:p>
        </p:txBody>
      </p:sp>
      <p:sp>
        <p:nvSpPr>
          <p:cNvPr id="9" name="Slide Number Placeholder 8"/>
          <p:cNvSpPr>
            <a:spLocks noGrp="1"/>
          </p:cNvSpPr>
          <p:nvPr>
            <p:ph type="sldNum" sz="quarter" idx="12"/>
          </p:nvPr>
        </p:nvSpPr>
        <p:spPr/>
        <p:txBody>
          <a:bodyPr/>
          <a:lstStyle/>
          <a:p>
            <a:fld id="{4A822907-8A9D-4F6B-98F6-913902AD56B5}" type="slidenum">
              <a:rPr lang="en-US" smtClean="0"/>
              <a:t>‹#›</a:t>
            </a:fld>
            <a:endParaRPr lang="en-US"/>
          </a:p>
        </p:txBody>
      </p:sp>
      <p:cxnSp>
        <p:nvCxnSpPr>
          <p:cNvPr id="15" name="Straight Connector 14"/>
          <p:cNvCxnSpPr/>
          <p:nvPr/>
        </p:nvCxnSpPr>
        <p:spPr>
          <a:xfrm>
            <a:off x="1212028" y="3065154"/>
            <a:ext cx="3383280" cy="1588"/>
          </a:xfrm>
          <a:prstGeom prst="line">
            <a:avLst/>
          </a:prstGeom>
          <a:ln w="3810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5238974" y="3065154"/>
            <a:ext cx="3383280" cy="1588"/>
          </a:xfrm>
          <a:prstGeom prst="line">
            <a:avLst/>
          </a:prstGeom>
          <a:ln w="3810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Date Placeholder 2"/>
          <p:cNvSpPr>
            <a:spLocks noGrp="1"/>
          </p:cNvSpPr>
          <p:nvPr>
            <p:ph type="dt" sz="half" idx="10"/>
          </p:nvPr>
        </p:nvSpPr>
        <p:spPr/>
        <p:txBody>
          <a:bodyPr/>
          <a:lstStyle/>
          <a:p>
            <a:fld id="{70FAA508-F0CD-46EA-95FB-26B559A0B5D9}" type="datetimeFigureOut">
              <a:rPr lang="en-US" smtClean="0"/>
              <a:t>9/19/17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A822907-8A9D-4F6B-98F6-913902AD56B5}"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0FAA508-F0CD-46EA-95FB-26B559A0B5D9}" type="datetimeFigureOut">
              <a:rPr lang="en-US" smtClean="0"/>
              <a:t>9/19/17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A822907-8A9D-4F6B-98F6-913902AD56B5}"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0" y="1124712"/>
            <a:ext cx="8915400" cy="914400"/>
          </a:xfrm>
          <a:solidFill>
            <a:schemeClr val="tx2"/>
          </a:solidFill>
        </p:spPr>
        <p:txBody>
          <a:bodyPr vert="horz" lIns="1188720" tIns="45720" rIns="274320" bIns="45720" rtlCol="0" anchor="ctr">
            <a:normAutofit/>
          </a:bodyPr>
          <a:lstStyle>
            <a:lvl1pPr marL="0" indent="0" algn="l" defTabSz="914400" rtl="0" eaLnBrk="1" latinLnBrk="0" hangingPunct="1">
              <a:spcBef>
                <a:spcPct val="0"/>
              </a:spcBef>
              <a:buNone/>
              <a:defRPr sz="3600" kern="1200">
                <a:solidFill>
                  <a:schemeClr val="bg1"/>
                </a:solidFill>
                <a:latin typeface="+mj-lt"/>
                <a:ea typeface="+mj-ea"/>
                <a:cs typeface="+mj-cs"/>
              </a:defRPr>
            </a:lvl1pPr>
          </a:lstStyle>
          <a:p>
            <a:r>
              <a:rPr lang="en-US" smtClean="0"/>
              <a:t>Click to edit Master title style</a:t>
            </a:r>
            <a:endParaRPr/>
          </a:p>
        </p:txBody>
      </p:sp>
      <p:sp>
        <p:nvSpPr>
          <p:cNvPr id="3" name="Content Placeholder 2"/>
          <p:cNvSpPr>
            <a:spLocks noGrp="1"/>
          </p:cNvSpPr>
          <p:nvPr>
            <p:ph idx="1"/>
          </p:nvPr>
        </p:nvSpPr>
        <p:spPr>
          <a:xfrm>
            <a:off x="5147534" y="2350480"/>
            <a:ext cx="3566160" cy="3926496"/>
          </a:xfrm>
        </p:spPr>
        <p:txBody>
          <a:bodyPr/>
          <a:lstStyle>
            <a:lvl1pPr>
              <a:defRPr sz="1800"/>
            </a:lvl1pPr>
            <a:lvl2pPr>
              <a:defRPr sz="1800"/>
            </a:lvl2pPr>
            <a:lvl3pPr>
              <a:defRPr sz="1800"/>
            </a:lvl3pPr>
            <a:lvl4pPr>
              <a:defRPr sz="1800"/>
            </a:lvl4pPr>
            <a:lvl5pPr>
              <a:defRPr sz="1800"/>
            </a:lvl5pPr>
            <a:lvl6pPr marL="2055813" indent="-344488">
              <a:defRPr sz="2000"/>
            </a:lvl6pPr>
            <a:lvl7pPr marL="2055813" indent="-344488">
              <a:defRPr sz="2000"/>
            </a:lvl7pPr>
            <a:lvl8pPr marL="2055813" indent="-344488">
              <a:defRPr sz="2000"/>
            </a:lvl8pPr>
            <a:lvl9pPr marL="2055813" indent="-344488">
              <a:defRPr sz="20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4" name="Text Placeholder 3"/>
          <p:cNvSpPr>
            <a:spLocks noGrp="1"/>
          </p:cNvSpPr>
          <p:nvPr>
            <p:ph type="body" sz="half" idx="2"/>
          </p:nvPr>
        </p:nvSpPr>
        <p:spPr>
          <a:xfrm>
            <a:off x="900952" y="2350479"/>
            <a:ext cx="3566160" cy="3913159"/>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lIns="292608" tIns="274320" rIns="274320" bIns="274320" rtlCol="0" anchor="t" anchorCtr="0">
            <a:normAutofit/>
          </a:bodyPr>
          <a:lstStyle>
            <a:lvl1pPr marL="0" indent="0" algn="l" defTabSz="914400" rtl="0" eaLnBrk="1" latinLnBrk="0" hangingPunct="1">
              <a:spcBef>
                <a:spcPts val="2000"/>
              </a:spcBef>
              <a:buClr>
                <a:schemeClr val="accent1"/>
              </a:buClr>
              <a:buFont typeface="Wingdings 2" pitchFamily="18" charset="2"/>
              <a:buNone/>
              <a:defRPr sz="1800" kern="1200">
                <a:solidFill>
                  <a:schemeClr val="tx1">
                    <a:lumMod val="65000"/>
                    <a:lumOff val="35000"/>
                  </a:schemeClr>
                </a:solidFill>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
        <p:nvSpPr>
          <p:cNvPr id="5" name="Date Placeholder 4"/>
          <p:cNvSpPr>
            <a:spLocks noGrp="1"/>
          </p:cNvSpPr>
          <p:nvPr>
            <p:ph type="dt" sz="half" idx="10"/>
          </p:nvPr>
        </p:nvSpPr>
        <p:spPr>
          <a:xfrm>
            <a:off x="6580094" y="188259"/>
            <a:ext cx="2133600" cy="365125"/>
          </a:xfrm>
        </p:spPr>
        <p:txBody>
          <a:bodyPr/>
          <a:lstStyle/>
          <a:p>
            <a:fld id="{70FAA508-F0CD-46EA-95FB-26B559A0B5D9}" type="datetimeFigureOut">
              <a:rPr lang="en-US" smtClean="0"/>
              <a:t>9/19/17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A822907-8A9D-4F6B-98F6-913902AD56B5}"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0" y="1123856"/>
            <a:ext cx="8913813" cy="914400"/>
          </a:xfrm>
          <a:prstGeom prst="rect">
            <a:avLst/>
          </a:prstGeom>
          <a:solidFill>
            <a:schemeClr val="tx2"/>
          </a:solidFill>
        </p:spPr>
        <p:txBody>
          <a:bodyPr vert="horz" lIns="1188720" tIns="45720" rIns="274320" bIns="45720" rtlCol="0" anchor="ctr">
            <a:normAutofit/>
          </a:bodyPr>
          <a:lstStyle/>
          <a:p>
            <a:r>
              <a:rPr lang="en-US" smtClean="0"/>
              <a:t>Click to edit Master title style</a:t>
            </a:r>
            <a:endParaRPr/>
          </a:p>
        </p:txBody>
      </p:sp>
      <p:sp>
        <p:nvSpPr>
          <p:cNvPr id="3" name="Text Placeholder 2"/>
          <p:cNvSpPr>
            <a:spLocks noGrp="1"/>
          </p:cNvSpPr>
          <p:nvPr>
            <p:ph type="body" idx="1"/>
          </p:nvPr>
        </p:nvSpPr>
        <p:spPr>
          <a:xfrm>
            <a:off x="1114424" y="2595562"/>
            <a:ext cx="7610476" cy="3670767"/>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4" name="Date Placeholder 3"/>
          <p:cNvSpPr>
            <a:spLocks noGrp="1"/>
          </p:cNvSpPr>
          <p:nvPr>
            <p:ph type="dt" sz="half" idx="2"/>
          </p:nvPr>
        </p:nvSpPr>
        <p:spPr>
          <a:xfrm>
            <a:off x="6580094" y="188259"/>
            <a:ext cx="2133600" cy="365125"/>
          </a:xfrm>
          <a:prstGeom prst="rect">
            <a:avLst/>
          </a:prstGeom>
        </p:spPr>
        <p:txBody>
          <a:bodyPr vert="horz" lIns="91440" tIns="45720" rIns="91440" bIns="45720" rtlCol="0" anchor="ctr"/>
          <a:lstStyle>
            <a:lvl1pPr algn="r">
              <a:defRPr sz="1000">
                <a:solidFill>
                  <a:schemeClr val="tx1">
                    <a:lumMod val="65000"/>
                    <a:lumOff val="35000"/>
                  </a:schemeClr>
                </a:solidFill>
              </a:defRPr>
            </a:lvl1pPr>
          </a:lstStyle>
          <a:p>
            <a:fld id="{70FAA508-F0CD-46EA-95FB-26B559A0B5D9}" type="datetimeFigureOut">
              <a:rPr lang="en-US" smtClean="0"/>
              <a:t>9/19/17</a:t>
            </a:fld>
            <a:endParaRPr lang="en-US"/>
          </a:p>
        </p:txBody>
      </p:sp>
      <p:sp>
        <p:nvSpPr>
          <p:cNvPr id="5" name="Footer Placeholder 4"/>
          <p:cNvSpPr>
            <a:spLocks noGrp="1"/>
          </p:cNvSpPr>
          <p:nvPr>
            <p:ph type="ftr" sz="quarter" idx="3"/>
          </p:nvPr>
        </p:nvSpPr>
        <p:spPr>
          <a:xfrm>
            <a:off x="1120588" y="188259"/>
            <a:ext cx="2895600" cy="365125"/>
          </a:xfrm>
          <a:prstGeom prst="rect">
            <a:avLst/>
          </a:prstGeom>
        </p:spPr>
        <p:txBody>
          <a:bodyPr vert="horz" lIns="91440" tIns="45720" rIns="91440" bIns="45720" rtlCol="0" anchor="ctr"/>
          <a:lstStyle>
            <a:lvl1pPr algn="l">
              <a:defRPr sz="1000">
                <a:solidFill>
                  <a:schemeClr val="tx1">
                    <a:lumMod val="65000"/>
                    <a:lumOff val="35000"/>
                  </a:schemeClr>
                </a:solidFill>
              </a:defRPr>
            </a:lvl1pPr>
          </a:lstStyle>
          <a:p>
            <a:endParaRPr lang="en-US"/>
          </a:p>
        </p:txBody>
      </p:sp>
      <p:sp>
        <p:nvSpPr>
          <p:cNvPr id="6" name="Slide Number Placeholder 5"/>
          <p:cNvSpPr>
            <a:spLocks noGrp="1"/>
          </p:cNvSpPr>
          <p:nvPr>
            <p:ph type="sldNum" sz="quarter" idx="4"/>
          </p:nvPr>
        </p:nvSpPr>
        <p:spPr>
          <a:xfrm>
            <a:off x="8789894" y="6569075"/>
            <a:ext cx="457200" cy="365125"/>
          </a:xfrm>
          <a:prstGeom prst="rect">
            <a:avLst/>
          </a:prstGeom>
        </p:spPr>
        <p:txBody>
          <a:bodyPr vert="horz" lIns="91440" tIns="45720" rIns="91440" bIns="45720" rtlCol="0" anchor="ctr"/>
          <a:lstStyle>
            <a:lvl1pPr algn="ctr">
              <a:defRPr sz="800">
                <a:solidFill>
                  <a:schemeClr val="tx1">
                    <a:lumMod val="65000"/>
                    <a:lumOff val="35000"/>
                  </a:schemeClr>
                </a:solidFill>
              </a:defRPr>
            </a:lvl1pPr>
          </a:lstStyle>
          <a:p>
            <a:fld id="{4A822907-8A9D-4F6B-98F6-913902AD56B5}" type="slidenum">
              <a:rPr lang="en-US" smtClean="0"/>
              <a:t>‹#›</a:t>
            </a:fld>
            <a:endParaRPr lang="en-US"/>
          </a:p>
        </p:txBody>
      </p:sp>
      <p:sp>
        <p:nvSpPr>
          <p:cNvPr id="7" name="Rectangle 6"/>
          <p:cNvSpPr/>
          <p:nvPr/>
        </p:nvSpPr>
        <p:spPr>
          <a:xfrm>
            <a:off x="914400" y="0"/>
            <a:ext cx="7999413" cy="182880"/>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8" name="Rectangle 7"/>
          <p:cNvSpPr/>
          <p:nvPr/>
        </p:nvSpPr>
        <p:spPr>
          <a:xfrm>
            <a:off x="914400" y="6675120"/>
            <a:ext cx="7999413" cy="182880"/>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p:txStyles>
    <p:titleStyle>
      <a:lvl1pPr marL="0" indent="0" algn="l" defTabSz="914400" rtl="0" eaLnBrk="1" latinLnBrk="0" hangingPunct="1">
        <a:spcBef>
          <a:spcPct val="0"/>
        </a:spcBef>
        <a:buNone/>
        <a:defRPr sz="3600" kern="1200">
          <a:solidFill>
            <a:schemeClr val="bg1"/>
          </a:solidFill>
          <a:latin typeface="+mj-lt"/>
          <a:ea typeface="+mj-ea"/>
          <a:cs typeface="+mj-cs"/>
        </a:defRPr>
      </a:lvl1pPr>
    </p:titleStyle>
    <p:bodyStyle>
      <a:lvl1pPr marL="342900" indent="-342900" algn="l" defTabSz="914400" rtl="0" eaLnBrk="1" latinLnBrk="0" hangingPunct="1">
        <a:spcBef>
          <a:spcPts val="20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336550" algn="l" defTabSz="914400" rtl="0" eaLnBrk="1" latinLnBrk="0" hangingPunct="1">
        <a:spcBef>
          <a:spcPts val="600"/>
        </a:spcBef>
        <a:buClr>
          <a:schemeClr val="accent1">
            <a:lumMod val="50000"/>
          </a:schemeClr>
        </a:buClr>
        <a:buFont typeface="Wingdings 2" pitchFamily="18" charset="2"/>
        <a:buChar char=""/>
        <a:defRPr sz="1800" kern="1200">
          <a:solidFill>
            <a:schemeClr val="tx1">
              <a:lumMod val="65000"/>
              <a:lumOff val="35000"/>
            </a:schemeClr>
          </a:solidFill>
          <a:latin typeface="+mn-lt"/>
          <a:ea typeface="+mn-ea"/>
          <a:cs typeface="+mn-cs"/>
        </a:defRPr>
      </a:lvl2pPr>
      <a:lvl3pPr marL="1035050" indent="-349250" algn="l" defTabSz="914400" rtl="0" eaLnBrk="1" latinLnBrk="0" hangingPunct="1">
        <a:spcBef>
          <a:spcPts val="600"/>
        </a:spcBef>
        <a:buClr>
          <a:schemeClr val="accent1"/>
        </a:buClr>
        <a:buFont typeface="Wingdings 2" pitchFamily="18" charset="2"/>
        <a:buChar char=""/>
        <a:defRPr sz="1800" kern="1200">
          <a:solidFill>
            <a:schemeClr val="tx1">
              <a:lumMod val="65000"/>
              <a:lumOff val="35000"/>
            </a:schemeClr>
          </a:solidFill>
          <a:latin typeface="+mn-lt"/>
          <a:ea typeface="+mn-ea"/>
          <a:cs typeface="+mn-cs"/>
        </a:defRPr>
      </a:lvl3pPr>
      <a:lvl4pPr marL="1371600" indent="-336550" algn="l" defTabSz="914400" rtl="0" eaLnBrk="1" latinLnBrk="0" hangingPunct="1">
        <a:spcBef>
          <a:spcPts val="600"/>
        </a:spcBef>
        <a:buClr>
          <a:schemeClr val="accent1">
            <a:lumMod val="50000"/>
          </a:schemeClr>
        </a:buClr>
        <a:buFont typeface="Wingdings 2" pitchFamily="18" charset="2"/>
        <a:buChar char=""/>
        <a:defRPr sz="1800" kern="1200">
          <a:solidFill>
            <a:schemeClr val="tx1">
              <a:lumMod val="65000"/>
              <a:lumOff val="35000"/>
            </a:schemeClr>
          </a:solidFill>
          <a:latin typeface="+mn-lt"/>
          <a:ea typeface="+mn-ea"/>
          <a:cs typeface="+mn-cs"/>
        </a:defRPr>
      </a:lvl4pPr>
      <a:lvl5pPr marL="1720850" indent="-349250" algn="l" defTabSz="914400" rtl="0" eaLnBrk="1" latinLnBrk="0" hangingPunct="1">
        <a:spcBef>
          <a:spcPts val="600"/>
        </a:spcBef>
        <a:buClr>
          <a:schemeClr val="accent1"/>
        </a:buClr>
        <a:buFont typeface="Wingdings 2" pitchFamily="18" charset="2"/>
        <a:buChar char=""/>
        <a:defRPr sz="1800" kern="1200">
          <a:solidFill>
            <a:schemeClr val="tx1">
              <a:lumMod val="65000"/>
              <a:lumOff val="35000"/>
            </a:schemeClr>
          </a:solidFill>
          <a:latin typeface="+mn-lt"/>
          <a:ea typeface="+mn-ea"/>
          <a:cs typeface="+mn-cs"/>
        </a:defRPr>
      </a:lvl5pPr>
      <a:lvl6pPr marL="2055813" indent="-344488" algn="l" defTabSz="914400" rtl="0" eaLnBrk="1" latinLnBrk="0" hangingPunct="1">
        <a:spcBef>
          <a:spcPct val="20000"/>
        </a:spcBef>
        <a:buClr>
          <a:schemeClr val="accent1">
            <a:lumMod val="50000"/>
          </a:schemeClr>
        </a:buClr>
        <a:buFont typeface="Wingdings 2" pitchFamily="18" charset="2"/>
        <a:buChar char=""/>
        <a:defRPr lang="en-US" sz="1800" kern="1200" dirty="0" smtClean="0">
          <a:solidFill>
            <a:schemeClr val="tx1">
              <a:lumMod val="65000"/>
              <a:lumOff val="35000"/>
            </a:schemeClr>
          </a:solidFill>
          <a:latin typeface="+mn-lt"/>
          <a:ea typeface="+mn-ea"/>
          <a:cs typeface="+mn-cs"/>
        </a:defRPr>
      </a:lvl6pPr>
      <a:lvl7pPr marL="2398713" indent="-344488" algn="l" defTabSz="914400" rtl="0" eaLnBrk="1" latinLnBrk="0" hangingPunct="1">
        <a:spcBef>
          <a:spcPct val="20000"/>
        </a:spcBef>
        <a:buClr>
          <a:schemeClr val="accent1"/>
        </a:buClr>
        <a:buFont typeface="Wingdings 2" pitchFamily="18" charset="2"/>
        <a:buChar char=""/>
        <a:defRPr lang="en-US" sz="1800" kern="1200" dirty="0" smtClean="0">
          <a:solidFill>
            <a:schemeClr val="tx1">
              <a:lumMod val="65000"/>
              <a:lumOff val="35000"/>
            </a:schemeClr>
          </a:solidFill>
          <a:latin typeface="+mn-lt"/>
          <a:ea typeface="+mn-ea"/>
          <a:cs typeface="+mn-cs"/>
        </a:defRPr>
      </a:lvl7pPr>
      <a:lvl8pPr marL="2743200" indent="-344488" algn="l" defTabSz="914400" rtl="0" eaLnBrk="1" latinLnBrk="0" hangingPunct="1">
        <a:spcBef>
          <a:spcPct val="20000"/>
        </a:spcBef>
        <a:buClr>
          <a:schemeClr val="accent1">
            <a:lumMod val="50000"/>
          </a:schemeClr>
        </a:buClr>
        <a:buFont typeface="Wingdings 2" pitchFamily="18" charset="2"/>
        <a:buChar char=""/>
        <a:defRPr lang="en-US" sz="1800" kern="1200" dirty="0" smtClean="0">
          <a:solidFill>
            <a:schemeClr val="tx1">
              <a:lumMod val="65000"/>
              <a:lumOff val="35000"/>
            </a:schemeClr>
          </a:solidFill>
          <a:latin typeface="+mn-lt"/>
          <a:ea typeface="+mn-ea"/>
          <a:cs typeface="+mn-cs"/>
        </a:defRPr>
      </a:lvl8pPr>
      <a:lvl9pPr marL="3087688" indent="-344488" algn="l" defTabSz="914400" rtl="0" eaLnBrk="1" latinLnBrk="0" hangingPunct="1">
        <a:spcBef>
          <a:spcPct val="20000"/>
        </a:spcBef>
        <a:buClr>
          <a:schemeClr val="accent1"/>
        </a:buClr>
        <a:buFont typeface="Wingdings 2" pitchFamily="18" charset="2"/>
        <a:buChar char=""/>
        <a:defRPr lang="en-US" sz="1800" kern="1200" dirty="0">
          <a:solidFill>
            <a:schemeClr val="tx1">
              <a:lumMod val="65000"/>
              <a:lumOff val="35000"/>
            </a:schemeClr>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2.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7.jpg"/></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4.jpg"/><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image" Target="../media/image15.tif"/><Relationship Id="rId4" Type="http://schemas.openxmlformats.org/officeDocument/2006/relationships/image" Target="../media/image16.tif"/><Relationship Id="rId5" Type="http://schemas.openxmlformats.org/officeDocument/2006/relationships/image" Target="../media/image17.png"/><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jpg"/><Relationship Id="rId5" Type="http://schemas.openxmlformats.org/officeDocument/2006/relationships/image" Target="../media/image5.jpeg"/><Relationship Id="rId6" Type="http://schemas.openxmlformats.org/officeDocument/2006/relationships/image" Target="../media/image6.jpg"/><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7.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8.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9.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yearling-27.jpg"/>
          <p:cNvPicPr>
            <a:picLocks noChangeAspect="1"/>
          </p:cNvPicPr>
          <p:nvPr/>
        </p:nvPicPr>
        <p:blipFill rotWithShape="1">
          <a:blip r:embed="rId3">
            <a:extLst>
              <a:ext uri="{28A0092B-C50C-407E-A947-70E740481C1C}">
                <a14:useLocalDpi xmlns:a14="http://schemas.microsoft.com/office/drawing/2010/main" val="0"/>
              </a:ext>
            </a:extLst>
          </a:blip>
          <a:srcRect l="3793" t="4482" r="8138" b="6518"/>
          <a:stretch/>
        </p:blipFill>
        <p:spPr>
          <a:xfrm>
            <a:off x="0" y="-72581"/>
            <a:ext cx="9144000" cy="6930581"/>
          </a:xfrm>
          <a:prstGeom prst="rect">
            <a:avLst/>
          </a:prstGeom>
        </p:spPr>
      </p:pic>
      <p:sp>
        <p:nvSpPr>
          <p:cNvPr id="2" name="Title 1"/>
          <p:cNvSpPr>
            <a:spLocks noGrp="1"/>
          </p:cNvSpPr>
          <p:nvPr>
            <p:ph type="ctrTitle"/>
          </p:nvPr>
        </p:nvSpPr>
        <p:spPr>
          <a:xfrm>
            <a:off x="0" y="1291382"/>
            <a:ext cx="8915400" cy="3004847"/>
          </a:xfrm>
        </p:spPr>
        <p:txBody>
          <a:bodyPr>
            <a:noAutofit/>
          </a:bodyPr>
          <a:lstStyle/>
          <a:p>
            <a:r>
              <a:rPr lang="en-US" sz="4800" b="1" dirty="0" smtClean="0">
                <a:latin typeface="Encode Sans Normal"/>
                <a:cs typeface="Encode Sans Normal"/>
              </a:rPr>
              <a:t>Exploring Proteomic Variation in Pacific Oysters</a:t>
            </a:r>
            <a:endParaRPr lang="en-US" sz="4800" b="1" dirty="0">
              <a:latin typeface="Encode Sans Normal"/>
              <a:cs typeface="Encode Sans Normal"/>
            </a:endParaRPr>
          </a:p>
        </p:txBody>
      </p:sp>
      <p:sp>
        <p:nvSpPr>
          <p:cNvPr id="3" name="Subtitle 2"/>
          <p:cNvSpPr>
            <a:spLocks noGrp="1"/>
          </p:cNvSpPr>
          <p:nvPr>
            <p:ph type="subTitle" idx="1"/>
          </p:nvPr>
        </p:nvSpPr>
        <p:spPr>
          <a:xfrm>
            <a:off x="914400" y="4296229"/>
            <a:ext cx="8229600" cy="1441175"/>
          </a:xfrm>
        </p:spPr>
        <p:txBody>
          <a:bodyPr/>
          <a:lstStyle/>
          <a:p>
            <a:pPr>
              <a:lnSpc>
                <a:spcPct val="50000"/>
              </a:lnSpc>
            </a:pPr>
            <a:endParaRPr lang="en-US" dirty="0"/>
          </a:p>
        </p:txBody>
      </p:sp>
      <p:sp>
        <p:nvSpPr>
          <p:cNvPr id="4" name="TextBox 3"/>
          <p:cNvSpPr txBox="1"/>
          <p:nvPr/>
        </p:nvSpPr>
        <p:spPr>
          <a:xfrm>
            <a:off x="2438400" y="4504587"/>
            <a:ext cx="5907151" cy="1077218"/>
          </a:xfrm>
          <a:prstGeom prst="rect">
            <a:avLst/>
          </a:prstGeom>
          <a:noFill/>
        </p:spPr>
        <p:txBody>
          <a:bodyPr wrap="square" rtlCol="0">
            <a:spAutoFit/>
          </a:bodyPr>
          <a:lstStyle/>
          <a:p>
            <a:pPr algn="r"/>
            <a:r>
              <a:rPr lang="en-US" sz="2800" b="1" dirty="0" smtClean="0">
                <a:solidFill>
                  <a:schemeClr val="tx1">
                    <a:lumMod val="75000"/>
                    <a:lumOff val="25000"/>
                  </a:schemeClr>
                </a:solidFill>
              </a:rPr>
              <a:t>Yaamini Venkataraman</a:t>
            </a:r>
          </a:p>
          <a:p>
            <a:pPr algn="r"/>
            <a:r>
              <a:rPr lang="en-US" dirty="0" smtClean="0">
                <a:solidFill>
                  <a:schemeClr val="tx1">
                    <a:lumMod val="75000"/>
                    <a:lumOff val="25000"/>
                  </a:schemeClr>
                </a:solidFill>
              </a:rPr>
              <a:t>University of Washington, Seattle</a:t>
            </a:r>
          </a:p>
          <a:p>
            <a:pPr algn="r"/>
            <a:r>
              <a:rPr lang="en-US" dirty="0" smtClean="0">
                <a:solidFill>
                  <a:schemeClr val="tx1">
                    <a:lumMod val="75000"/>
                    <a:lumOff val="25000"/>
                  </a:schemeClr>
                </a:solidFill>
              </a:rPr>
              <a:t>@</a:t>
            </a:r>
            <a:r>
              <a:rPr lang="en-US" dirty="0" err="1" smtClean="0">
                <a:solidFill>
                  <a:schemeClr val="tx1">
                    <a:lumMod val="75000"/>
                    <a:lumOff val="25000"/>
                  </a:schemeClr>
                </a:solidFill>
              </a:rPr>
              <a:t>YaaminiV</a:t>
            </a:r>
            <a:endParaRPr lang="en-US" dirty="0" smtClean="0">
              <a:solidFill>
                <a:schemeClr val="tx1">
                  <a:lumMod val="75000"/>
                  <a:lumOff val="25000"/>
                </a:schemeClr>
              </a:solidFill>
            </a:endParaRPr>
          </a:p>
        </p:txBody>
      </p:sp>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05066" y="5283057"/>
            <a:ext cx="246068" cy="208623"/>
          </a:xfrm>
          <a:prstGeom prst="rect">
            <a:avLst/>
          </a:prstGeom>
          <a:effectLst>
            <a:outerShdw blurRad="50800" dist="76200" dir="2700000" sx="87000" sy="87000" algn="tl" rotWithShape="0">
              <a:prstClr val="black">
                <a:alpha val="40000"/>
              </a:prstClr>
            </a:outerShdw>
          </a:effectLst>
        </p:spPr>
      </p:pic>
      <p:sp>
        <p:nvSpPr>
          <p:cNvPr id="8" name="Rectangle 7"/>
          <p:cNvSpPr/>
          <p:nvPr/>
        </p:nvSpPr>
        <p:spPr>
          <a:xfrm>
            <a:off x="7504615" y="6627168"/>
            <a:ext cx="1681871" cy="230832"/>
          </a:xfrm>
          <a:prstGeom prst="rect">
            <a:avLst/>
          </a:prstGeom>
        </p:spPr>
        <p:txBody>
          <a:bodyPr wrap="none">
            <a:spAutoFit/>
          </a:bodyPr>
          <a:lstStyle/>
          <a:p>
            <a:r>
              <a:rPr lang="en-US" sz="900" dirty="0" smtClean="0"/>
              <a:t>Photo from </a:t>
            </a:r>
            <a:r>
              <a:rPr lang="en-US" sz="900" dirty="0" err="1" smtClean="0"/>
              <a:t>Willapa</a:t>
            </a:r>
            <a:r>
              <a:rPr lang="en-US" sz="900" dirty="0" smtClean="0"/>
              <a:t> Oysters</a:t>
            </a:r>
            <a:endParaRPr lang="en-US" sz="900" dirty="0"/>
          </a:p>
        </p:txBody>
      </p:sp>
    </p:spTree>
    <p:extLst>
      <p:ext uri="{BB962C8B-B14F-4D97-AF65-F5344CB8AC3E}">
        <p14:creationId xmlns:p14="http://schemas.microsoft.com/office/powerpoint/2010/main" val="369653851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81" y="510741"/>
            <a:ext cx="8913813" cy="914400"/>
          </a:xfrm>
        </p:spPr>
        <p:txBody>
          <a:bodyPr>
            <a:normAutofit/>
          </a:bodyPr>
          <a:lstStyle/>
          <a:p>
            <a:r>
              <a:rPr lang="en-US" sz="4600" b="1" dirty="0" smtClean="0"/>
              <a:t>Targeted Analysis</a:t>
            </a:r>
            <a:endParaRPr lang="en-US" sz="4600" b="1" dirty="0"/>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350200790"/>
              </p:ext>
            </p:extLst>
          </p:nvPr>
        </p:nvGraphicFramePr>
        <p:xfrm>
          <a:off x="929637" y="2043488"/>
          <a:ext cx="7360922" cy="3835656"/>
        </p:xfrm>
        <a:graphic>
          <a:graphicData uri="http://schemas.openxmlformats.org/drawingml/2006/table">
            <a:tbl>
              <a:tblPr firstRow="1" bandRow="1">
                <a:tableStyleId>{5C22544A-7EE6-4342-B048-85BDC9FD1C3A}</a:tableStyleId>
              </a:tblPr>
              <a:tblGrid>
                <a:gridCol w="3680461"/>
                <a:gridCol w="3680461"/>
              </a:tblGrid>
              <a:tr h="426184">
                <a:tc>
                  <a:txBody>
                    <a:bodyPr/>
                    <a:lstStyle/>
                    <a:p>
                      <a:pPr algn="ctr"/>
                      <a:r>
                        <a:rPr lang="en-US" dirty="0" smtClean="0">
                          <a:solidFill>
                            <a:schemeClr val="tx1">
                              <a:lumMod val="65000"/>
                              <a:lumOff val="35000"/>
                            </a:schemeClr>
                          </a:solidFill>
                        </a:rPr>
                        <a:t>Function</a:t>
                      </a:r>
                      <a:endParaRPr lang="en-US" dirty="0">
                        <a:solidFill>
                          <a:schemeClr val="tx1">
                            <a:lumMod val="65000"/>
                            <a:lumOff val="35000"/>
                          </a:schemeClr>
                        </a:solidFill>
                      </a:endParaRPr>
                    </a:p>
                  </a:txBody>
                  <a:tcPr anchor="ctr"/>
                </a:tc>
                <a:tc>
                  <a:txBody>
                    <a:bodyPr/>
                    <a:lstStyle/>
                    <a:p>
                      <a:pPr algn="ctr"/>
                      <a:r>
                        <a:rPr lang="en-US" dirty="0" smtClean="0">
                          <a:solidFill>
                            <a:schemeClr val="tx1">
                              <a:lumMod val="65000"/>
                              <a:lumOff val="35000"/>
                            </a:schemeClr>
                          </a:solidFill>
                        </a:rPr>
                        <a:t>Number of Proteins</a:t>
                      </a:r>
                      <a:endParaRPr lang="en-US" dirty="0">
                        <a:solidFill>
                          <a:schemeClr val="tx1">
                            <a:lumMod val="65000"/>
                            <a:lumOff val="35000"/>
                          </a:schemeClr>
                        </a:solidFill>
                      </a:endParaRPr>
                    </a:p>
                  </a:txBody>
                  <a:tcPr anchor="ctr"/>
                </a:tc>
              </a:tr>
              <a:tr h="426184">
                <a:tc>
                  <a:txBody>
                    <a:bodyPr/>
                    <a:lstStyle/>
                    <a:p>
                      <a:pPr algn="ctr"/>
                      <a:r>
                        <a:rPr lang="en-US" dirty="0" smtClean="0"/>
                        <a:t>Oxidative stress</a:t>
                      </a:r>
                      <a:endParaRPr lang="en-US" dirty="0"/>
                    </a:p>
                  </a:txBody>
                  <a:tcPr anchor="ctr"/>
                </a:tc>
                <a:tc>
                  <a:txBody>
                    <a:bodyPr/>
                    <a:lstStyle/>
                    <a:p>
                      <a:pPr algn="ctr"/>
                      <a:r>
                        <a:rPr lang="en-US" dirty="0" smtClean="0"/>
                        <a:t>4</a:t>
                      </a:r>
                      <a:endParaRPr lang="en-US" dirty="0"/>
                    </a:p>
                  </a:txBody>
                  <a:tcPr anchor="ctr"/>
                </a:tc>
              </a:tr>
              <a:tr h="426184">
                <a:tc>
                  <a:txBody>
                    <a:bodyPr/>
                    <a:lstStyle/>
                    <a:p>
                      <a:pPr algn="ctr"/>
                      <a:r>
                        <a:rPr lang="en-US" dirty="0" smtClean="0"/>
                        <a:t>Heat shock</a:t>
                      </a:r>
                      <a:endParaRPr lang="en-US" dirty="0"/>
                    </a:p>
                  </a:txBody>
                  <a:tcPr anchor="ctr"/>
                </a:tc>
                <a:tc>
                  <a:txBody>
                    <a:bodyPr/>
                    <a:lstStyle/>
                    <a:p>
                      <a:pPr algn="ctr"/>
                      <a:r>
                        <a:rPr lang="en-US" dirty="0" smtClean="0"/>
                        <a:t>1</a:t>
                      </a:r>
                      <a:endParaRPr lang="en-US" dirty="0"/>
                    </a:p>
                  </a:txBody>
                  <a:tcPr anchor="ctr"/>
                </a:tc>
              </a:tr>
              <a:tr h="426184">
                <a:tc>
                  <a:txBody>
                    <a:bodyPr/>
                    <a:lstStyle/>
                    <a:p>
                      <a:pPr algn="ctr"/>
                      <a:r>
                        <a:rPr lang="en-US" dirty="0" smtClean="0"/>
                        <a:t>Acid-base balance</a:t>
                      </a:r>
                      <a:endParaRPr lang="en-US" dirty="0"/>
                    </a:p>
                  </a:txBody>
                  <a:tcPr anchor="ctr"/>
                </a:tc>
                <a:tc>
                  <a:txBody>
                    <a:bodyPr/>
                    <a:lstStyle/>
                    <a:p>
                      <a:pPr algn="ctr"/>
                      <a:r>
                        <a:rPr lang="en-US" dirty="0" smtClean="0"/>
                        <a:t>1</a:t>
                      </a:r>
                      <a:endParaRPr lang="en-US" dirty="0"/>
                    </a:p>
                  </a:txBody>
                  <a:tcPr anchor="ctr"/>
                </a:tc>
              </a:tr>
              <a:tr h="426184">
                <a:tc>
                  <a:txBody>
                    <a:bodyPr/>
                    <a:lstStyle/>
                    <a:p>
                      <a:pPr algn="ctr"/>
                      <a:r>
                        <a:rPr lang="en-US" dirty="0" smtClean="0"/>
                        <a:t>Drug resistance</a:t>
                      </a:r>
                      <a:endParaRPr lang="en-US" dirty="0"/>
                    </a:p>
                  </a:txBody>
                  <a:tcPr anchor="ctr"/>
                </a:tc>
                <a:tc>
                  <a:txBody>
                    <a:bodyPr/>
                    <a:lstStyle/>
                    <a:p>
                      <a:pPr algn="ctr"/>
                      <a:r>
                        <a:rPr lang="en-US" dirty="0" smtClean="0"/>
                        <a:t>1</a:t>
                      </a:r>
                      <a:endParaRPr lang="en-US" dirty="0"/>
                    </a:p>
                  </a:txBody>
                  <a:tcPr anchor="ctr"/>
                </a:tc>
              </a:tr>
              <a:tr h="426184">
                <a:tc>
                  <a:txBody>
                    <a:bodyPr/>
                    <a:lstStyle/>
                    <a:p>
                      <a:pPr algn="ctr"/>
                      <a:r>
                        <a:rPr lang="en-US" dirty="0" smtClean="0"/>
                        <a:t>Fatty acid metabolism</a:t>
                      </a:r>
                      <a:endParaRPr lang="en-US" dirty="0"/>
                    </a:p>
                  </a:txBody>
                  <a:tcPr anchor="ctr"/>
                </a:tc>
                <a:tc>
                  <a:txBody>
                    <a:bodyPr/>
                    <a:lstStyle/>
                    <a:p>
                      <a:pPr algn="ctr"/>
                      <a:r>
                        <a:rPr lang="en-US" dirty="0" smtClean="0"/>
                        <a:t>1</a:t>
                      </a:r>
                      <a:endParaRPr lang="en-US" dirty="0"/>
                    </a:p>
                  </a:txBody>
                  <a:tcPr anchor="ctr"/>
                </a:tc>
              </a:tr>
              <a:tr h="426184">
                <a:tc>
                  <a:txBody>
                    <a:bodyPr/>
                    <a:lstStyle/>
                    <a:p>
                      <a:pPr algn="ctr"/>
                      <a:r>
                        <a:rPr lang="en-US" dirty="0" smtClean="0"/>
                        <a:t>Carbohydrate metabolism</a:t>
                      </a:r>
                      <a:endParaRPr lang="en-US" dirty="0"/>
                    </a:p>
                  </a:txBody>
                  <a:tcPr anchor="ctr"/>
                </a:tc>
                <a:tc>
                  <a:txBody>
                    <a:bodyPr/>
                    <a:lstStyle/>
                    <a:p>
                      <a:pPr algn="ctr"/>
                      <a:r>
                        <a:rPr lang="en-US" dirty="0" smtClean="0"/>
                        <a:t>2</a:t>
                      </a:r>
                      <a:endParaRPr lang="en-US" dirty="0"/>
                    </a:p>
                  </a:txBody>
                  <a:tcPr anchor="ctr"/>
                </a:tc>
              </a:tr>
              <a:tr h="426184">
                <a:tc>
                  <a:txBody>
                    <a:bodyPr/>
                    <a:lstStyle/>
                    <a:p>
                      <a:pPr algn="ctr"/>
                      <a:r>
                        <a:rPr lang="en-US" dirty="0" smtClean="0"/>
                        <a:t>Cell</a:t>
                      </a:r>
                      <a:r>
                        <a:rPr lang="en-US" baseline="0" dirty="0" smtClean="0"/>
                        <a:t> growth and maintenance</a:t>
                      </a:r>
                      <a:endParaRPr lang="en-US" dirty="0"/>
                    </a:p>
                  </a:txBody>
                  <a:tcPr anchor="ctr"/>
                </a:tc>
                <a:tc>
                  <a:txBody>
                    <a:bodyPr/>
                    <a:lstStyle/>
                    <a:p>
                      <a:pPr algn="ctr"/>
                      <a:r>
                        <a:rPr lang="en-US" dirty="0" smtClean="0"/>
                        <a:t>5</a:t>
                      </a:r>
                      <a:endParaRPr lang="en-US" dirty="0"/>
                    </a:p>
                  </a:txBody>
                  <a:tcPr anchor="ctr"/>
                </a:tc>
              </a:tr>
              <a:tr h="426184">
                <a:tc>
                  <a:txBody>
                    <a:bodyPr/>
                    <a:lstStyle/>
                    <a:p>
                      <a:pPr algn="ctr"/>
                      <a:r>
                        <a:rPr lang="en-US" dirty="0" smtClean="0"/>
                        <a:t>Total</a:t>
                      </a:r>
                      <a:endParaRPr lang="en-US" dirty="0"/>
                    </a:p>
                  </a:txBody>
                  <a:tcPr anchor="ctr"/>
                </a:tc>
                <a:tc>
                  <a:txBody>
                    <a:bodyPr/>
                    <a:lstStyle/>
                    <a:p>
                      <a:pPr algn="ctr"/>
                      <a:r>
                        <a:rPr lang="en-US" dirty="0" smtClean="0"/>
                        <a:t>15</a:t>
                      </a:r>
                      <a:endParaRPr lang="en-US" dirty="0"/>
                    </a:p>
                  </a:txBody>
                  <a:tcPr anchor="ctr"/>
                </a:tc>
              </a:tr>
            </a:tbl>
          </a:graphicData>
        </a:graphic>
      </p:graphicFrame>
    </p:spTree>
    <p:extLst>
      <p:ext uri="{BB962C8B-B14F-4D97-AF65-F5344CB8AC3E}">
        <p14:creationId xmlns:p14="http://schemas.microsoft.com/office/powerpoint/2010/main" val="26521535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p:cNvPicPr>
          <p:nvPr/>
        </p:nvPicPr>
        <p:blipFill rotWithShape="1">
          <a:blip r:embed="rId3">
            <a:extLst>
              <a:ext uri="{28A0092B-C50C-407E-A947-70E740481C1C}">
                <a14:useLocalDpi xmlns:a14="http://schemas.microsoft.com/office/drawing/2010/main" val="0"/>
              </a:ext>
            </a:extLst>
          </a:blip>
          <a:srcRect t="4086" r="2473"/>
          <a:stretch/>
        </p:blipFill>
        <p:spPr>
          <a:xfrm>
            <a:off x="1051359" y="1425141"/>
            <a:ext cx="6815855" cy="5432859"/>
          </a:xfrm>
          <a:prstGeom prst="rect">
            <a:avLst/>
          </a:prstGeom>
        </p:spPr>
      </p:pic>
      <p:sp>
        <p:nvSpPr>
          <p:cNvPr id="2" name="Title 1"/>
          <p:cNvSpPr>
            <a:spLocks noGrp="1"/>
          </p:cNvSpPr>
          <p:nvPr>
            <p:ph type="title"/>
          </p:nvPr>
        </p:nvSpPr>
        <p:spPr>
          <a:xfrm>
            <a:off x="2381" y="510741"/>
            <a:ext cx="8913813" cy="914400"/>
          </a:xfrm>
        </p:spPr>
        <p:txBody>
          <a:bodyPr>
            <a:normAutofit/>
          </a:bodyPr>
          <a:lstStyle/>
          <a:p>
            <a:r>
              <a:rPr lang="en-US" sz="4600" b="1" dirty="0" smtClean="0"/>
              <a:t>Targeted Analysis</a:t>
            </a:r>
            <a:endParaRPr lang="en-US" sz="4600" b="1" dirty="0"/>
          </a:p>
        </p:txBody>
      </p:sp>
      <p:sp>
        <p:nvSpPr>
          <p:cNvPr id="5" name="Rectangle 4"/>
          <p:cNvSpPr/>
          <p:nvPr/>
        </p:nvSpPr>
        <p:spPr>
          <a:xfrm>
            <a:off x="2113327" y="1530534"/>
            <a:ext cx="4691920" cy="923330"/>
          </a:xfrm>
          <a:prstGeom prst="rect">
            <a:avLst/>
          </a:prstGeom>
        </p:spPr>
        <p:txBody>
          <a:bodyPr wrap="square">
            <a:spAutoFit/>
          </a:bodyPr>
          <a:lstStyle/>
          <a:p>
            <a:pPr algn="ctr"/>
            <a:r>
              <a:rPr lang="en-US" dirty="0" err="1" smtClean="0">
                <a:solidFill>
                  <a:schemeClr val="tx1">
                    <a:lumMod val="65000"/>
                    <a:lumOff val="35000"/>
                  </a:schemeClr>
                </a:solidFill>
              </a:rPr>
              <a:t>Thioredoxin</a:t>
            </a:r>
            <a:r>
              <a:rPr lang="en-US" dirty="0" smtClean="0">
                <a:solidFill>
                  <a:schemeClr val="tx1">
                    <a:lumMod val="65000"/>
                    <a:lumOff val="35000"/>
                  </a:schemeClr>
                </a:solidFill>
              </a:rPr>
              <a:t> Reductase Protein Expression across Sites and Eelgrass Conditions</a:t>
            </a:r>
            <a:endParaRPr lang="en-US" dirty="0">
              <a:solidFill>
                <a:schemeClr val="tx1">
                  <a:lumMod val="65000"/>
                  <a:lumOff val="35000"/>
                </a:schemeClr>
              </a:solidFill>
            </a:endParaRPr>
          </a:p>
        </p:txBody>
      </p:sp>
    </p:spTree>
    <p:extLst>
      <p:ext uri="{BB962C8B-B14F-4D97-AF65-F5344CB8AC3E}">
        <p14:creationId xmlns:p14="http://schemas.microsoft.com/office/powerpoint/2010/main" val="113091625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600" b="1" dirty="0" smtClean="0">
                <a:latin typeface="Encode Sans Normal"/>
                <a:cs typeface="Encode Sans Normal"/>
              </a:rPr>
              <a:t>Why?</a:t>
            </a:r>
            <a:endParaRPr lang="en-US" sz="4600" b="1" dirty="0">
              <a:latin typeface="Encode Sans Normal"/>
              <a:cs typeface="Encode Sans Normal"/>
            </a:endParaRPr>
          </a:p>
        </p:txBody>
      </p:sp>
      <p:sp>
        <p:nvSpPr>
          <p:cNvPr id="3" name="Content Placeholder 2"/>
          <p:cNvSpPr>
            <a:spLocks noGrp="1"/>
          </p:cNvSpPr>
          <p:nvPr>
            <p:ph idx="1"/>
          </p:nvPr>
        </p:nvSpPr>
        <p:spPr>
          <a:xfrm>
            <a:off x="730008" y="2214479"/>
            <a:ext cx="2529387" cy="2281691"/>
          </a:xfrm>
        </p:spPr>
        <p:txBody>
          <a:bodyPr>
            <a:noAutofit/>
          </a:bodyPr>
          <a:lstStyle/>
          <a:p>
            <a:pPr>
              <a:lnSpc>
                <a:spcPct val="80000"/>
              </a:lnSpc>
            </a:pPr>
            <a:r>
              <a:rPr lang="en-US" sz="2200" dirty="0" smtClean="0"/>
              <a:t>Early indicators of environmental change</a:t>
            </a:r>
          </a:p>
          <a:p>
            <a:pPr>
              <a:lnSpc>
                <a:spcPct val="80000"/>
              </a:lnSpc>
            </a:pPr>
            <a:r>
              <a:rPr lang="en-US" sz="2200" dirty="0" smtClean="0"/>
              <a:t>Help select ideal grow out conditions</a:t>
            </a:r>
            <a:endParaRPr lang="en-US" sz="2200" dirty="0"/>
          </a:p>
        </p:txBody>
      </p:sp>
      <p:pic>
        <p:nvPicPr>
          <p:cNvPr id="10" name="Picture 9"/>
          <p:cNvPicPr>
            <a:picLocks noChangeAspect="1"/>
          </p:cNvPicPr>
          <p:nvPr/>
        </p:nvPicPr>
        <p:blipFill>
          <a:blip r:embed="rId3">
            <a:alphaModFix amt="40000"/>
            <a:extLst>
              <a:ext uri="{28A0092B-C50C-407E-A947-70E740481C1C}">
                <a14:useLocalDpi xmlns:a14="http://schemas.microsoft.com/office/drawing/2010/main" val="0"/>
              </a:ext>
            </a:extLst>
          </a:blip>
          <a:stretch>
            <a:fillRect/>
          </a:stretch>
        </p:blipFill>
        <p:spPr>
          <a:xfrm>
            <a:off x="3848199" y="2066995"/>
            <a:ext cx="5065614" cy="3989373"/>
          </a:xfrm>
          <a:prstGeom prst="rect">
            <a:avLst/>
          </a:prstGeom>
        </p:spPr>
      </p:pic>
      <p:sp>
        <p:nvSpPr>
          <p:cNvPr id="4" name="Rectangle 3"/>
          <p:cNvSpPr/>
          <p:nvPr/>
        </p:nvSpPr>
        <p:spPr>
          <a:xfrm>
            <a:off x="8111613" y="1858297"/>
            <a:ext cx="353961" cy="4586748"/>
          </a:xfrm>
          <a:prstGeom prst="rect">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 name="TextBox 4"/>
          <p:cNvSpPr txBox="1"/>
          <p:nvPr/>
        </p:nvSpPr>
        <p:spPr>
          <a:xfrm>
            <a:off x="8085342" y="6403177"/>
            <a:ext cx="380232" cy="307777"/>
          </a:xfrm>
          <a:prstGeom prst="rect">
            <a:avLst/>
          </a:prstGeom>
          <a:noFill/>
        </p:spPr>
        <p:txBody>
          <a:bodyPr wrap="none" rtlCol="0">
            <a:spAutoFit/>
          </a:bodyPr>
          <a:lstStyle/>
          <a:p>
            <a:r>
              <a:rPr lang="en-US" sz="1400" dirty="0" smtClean="0">
                <a:solidFill>
                  <a:schemeClr val="tx1">
                    <a:lumMod val="65000"/>
                    <a:lumOff val="35000"/>
                  </a:schemeClr>
                </a:solidFill>
              </a:rPr>
              <a:t>SK</a:t>
            </a:r>
            <a:endParaRPr lang="en-US" sz="1400" dirty="0">
              <a:solidFill>
                <a:schemeClr val="tx1">
                  <a:lumMod val="65000"/>
                  <a:lumOff val="35000"/>
                </a:schemeClr>
              </a:solidFill>
            </a:endParaRPr>
          </a:p>
        </p:txBody>
      </p:sp>
      <p:sp>
        <p:nvSpPr>
          <p:cNvPr id="11" name="Rectangle 10"/>
          <p:cNvSpPr/>
          <p:nvPr/>
        </p:nvSpPr>
        <p:spPr>
          <a:xfrm>
            <a:off x="4237703" y="1858297"/>
            <a:ext cx="353961" cy="4586748"/>
          </a:xfrm>
          <a:prstGeom prst="rect">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 name="TextBox 11"/>
          <p:cNvSpPr txBox="1"/>
          <p:nvPr/>
        </p:nvSpPr>
        <p:spPr>
          <a:xfrm>
            <a:off x="4211432" y="6403177"/>
            <a:ext cx="373820" cy="307777"/>
          </a:xfrm>
          <a:prstGeom prst="rect">
            <a:avLst/>
          </a:prstGeom>
          <a:noFill/>
        </p:spPr>
        <p:txBody>
          <a:bodyPr wrap="none" rtlCol="0">
            <a:spAutoFit/>
          </a:bodyPr>
          <a:lstStyle/>
          <a:p>
            <a:r>
              <a:rPr lang="en-US" sz="1400" dirty="0" smtClean="0">
                <a:solidFill>
                  <a:schemeClr val="tx1">
                    <a:lumMod val="65000"/>
                    <a:lumOff val="35000"/>
                  </a:schemeClr>
                </a:solidFill>
              </a:rPr>
              <a:t>FB</a:t>
            </a:r>
            <a:endParaRPr lang="en-US" sz="1400" dirty="0">
              <a:solidFill>
                <a:schemeClr val="tx1">
                  <a:lumMod val="65000"/>
                  <a:lumOff val="35000"/>
                </a:schemeClr>
              </a:solidFill>
            </a:endParaRPr>
          </a:p>
        </p:txBody>
      </p:sp>
      <p:sp>
        <p:nvSpPr>
          <p:cNvPr id="13" name="Rectangle 12"/>
          <p:cNvSpPr/>
          <p:nvPr/>
        </p:nvSpPr>
        <p:spPr>
          <a:xfrm>
            <a:off x="5007439" y="1858297"/>
            <a:ext cx="353961" cy="4586748"/>
          </a:xfrm>
          <a:prstGeom prst="rect">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4" name="TextBox 13"/>
          <p:cNvSpPr txBox="1"/>
          <p:nvPr/>
        </p:nvSpPr>
        <p:spPr>
          <a:xfrm>
            <a:off x="4981168" y="6403177"/>
            <a:ext cx="447558" cy="307777"/>
          </a:xfrm>
          <a:prstGeom prst="rect">
            <a:avLst/>
          </a:prstGeom>
          <a:noFill/>
        </p:spPr>
        <p:txBody>
          <a:bodyPr wrap="none" rtlCol="0">
            <a:spAutoFit/>
          </a:bodyPr>
          <a:lstStyle/>
          <a:p>
            <a:r>
              <a:rPr lang="en-US" sz="1400" dirty="0" smtClean="0">
                <a:solidFill>
                  <a:schemeClr val="tx1">
                    <a:lumMod val="65000"/>
                    <a:lumOff val="35000"/>
                  </a:schemeClr>
                </a:solidFill>
              </a:rPr>
              <a:t>PG</a:t>
            </a:r>
            <a:endParaRPr lang="en-US" sz="1400" dirty="0">
              <a:solidFill>
                <a:schemeClr val="tx1">
                  <a:lumMod val="65000"/>
                  <a:lumOff val="35000"/>
                </a:schemeClr>
              </a:solidFill>
            </a:endParaRPr>
          </a:p>
        </p:txBody>
      </p:sp>
      <p:sp>
        <p:nvSpPr>
          <p:cNvPr id="15" name="Rectangle 14"/>
          <p:cNvSpPr/>
          <p:nvPr/>
        </p:nvSpPr>
        <p:spPr>
          <a:xfrm>
            <a:off x="6226092" y="1858297"/>
            <a:ext cx="353961" cy="4586748"/>
          </a:xfrm>
          <a:prstGeom prst="rect">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6" name="TextBox 15"/>
          <p:cNvSpPr txBox="1"/>
          <p:nvPr/>
        </p:nvSpPr>
        <p:spPr>
          <a:xfrm>
            <a:off x="6199821" y="6403177"/>
            <a:ext cx="370614" cy="307777"/>
          </a:xfrm>
          <a:prstGeom prst="rect">
            <a:avLst/>
          </a:prstGeom>
          <a:noFill/>
        </p:spPr>
        <p:txBody>
          <a:bodyPr wrap="none" rtlCol="0">
            <a:spAutoFit/>
          </a:bodyPr>
          <a:lstStyle/>
          <a:p>
            <a:r>
              <a:rPr lang="en-US" sz="1400" dirty="0" smtClean="0">
                <a:solidFill>
                  <a:schemeClr val="tx1">
                    <a:lumMod val="65000"/>
                    <a:lumOff val="35000"/>
                  </a:schemeClr>
                </a:solidFill>
              </a:rPr>
              <a:t>CI</a:t>
            </a:r>
            <a:endParaRPr lang="en-US" sz="1400" dirty="0">
              <a:solidFill>
                <a:schemeClr val="tx1">
                  <a:lumMod val="65000"/>
                  <a:lumOff val="35000"/>
                </a:schemeClr>
              </a:solidFill>
            </a:endParaRPr>
          </a:p>
        </p:txBody>
      </p:sp>
    </p:spTree>
    <p:extLst>
      <p:ext uri="{BB962C8B-B14F-4D97-AF65-F5344CB8AC3E}">
        <p14:creationId xmlns:p14="http://schemas.microsoft.com/office/powerpoint/2010/main" val="342265248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600" b="1" dirty="0" smtClean="0">
                <a:latin typeface="Encode Sans Normal"/>
                <a:cs typeface="Encode Sans Normal"/>
              </a:rPr>
              <a:t>Conclusion</a:t>
            </a:r>
            <a:endParaRPr lang="en-US" sz="4600" b="1" dirty="0">
              <a:latin typeface="Encode Sans Normal"/>
              <a:cs typeface="Encode Sans Normal"/>
            </a:endParaRPr>
          </a:p>
        </p:txBody>
      </p:sp>
      <p:sp>
        <p:nvSpPr>
          <p:cNvPr id="3" name="Content Placeholder 2"/>
          <p:cNvSpPr>
            <a:spLocks noGrp="1"/>
          </p:cNvSpPr>
          <p:nvPr>
            <p:ph idx="1"/>
          </p:nvPr>
        </p:nvSpPr>
        <p:spPr>
          <a:xfrm>
            <a:off x="774252" y="2687444"/>
            <a:ext cx="3682654" cy="2281691"/>
          </a:xfrm>
        </p:spPr>
        <p:txBody>
          <a:bodyPr>
            <a:noAutofit/>
          </a:bodyPr>
          <a:lstStyle/>
          <a:p>
            <a:pPr>
              <a:lnSpc>
                <a:spcPct val="80000"/>
              </a:lnSpc>
            </a:pPr>
            <a:r>
              <a:rPr lang="en-US" sz="2200" dirty="0" smtClean="0"/>
              <a:t>Created proteomic resource</a:t>
            </a:r>
          </a:p>
          <a:p>
            <a:pPr>
              <a:lnSpc>
                <a:spcPct val="80000"/>
              </a:lnSpc>
            </a:pPr>
            <a:r>
              <a:rPr lang="en-US" sz="2200" dirty="0" smtClean="0"/>
              <a:t>Characterized </a:t>
            </a:r>
            <a:r>
              <a:rPr lang="en-US" sz="2200" dirty="0" smtClean="0"/>
              <a:t>potential biomarkers</a:t>
            </a:r>
          </a:p>
          <a:p>
            <a:pPr>
              <a:lnSpc>
                <a:spcPct val="80000"/>
              </a:lnSpc>
            </a:pPr>
            <a:r>
              <a:rPr lang="en-US" sz="2200" dirty="0" smtClean="0"/>
              <a:t>Location-specific environment </a:t>
            </a:r>
            <a:r>
              <a:rPr lang="en-US" sz="2200" dirty="0" smtClean="0">
                <a:sym typeface="Wingdings"/>
              </a:rPr>
              <a:t> </a:t>
            </a:r>
            <a:r>
              <a:rPr lang="en-US" sz="2200" dirty="0" smtClean="0"/>
              <a:t>protein expression</a:t>
            </a:r>
            <a:endParaRPr lang="en-US" sz="2200" dirty="0"/>
          </a:p>
        </p:txBody>
      </p:sp>
      <p:pic>
        <p:nvPicPr>
          <p:cNvPr id="9" name="Picture 8" descr="CATCH--4.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48203" y="4041559"/>
            <a:ext cx="3552050" cy="2664038"/>
          </a:xfrm>
          <a:prstGeom prst="rect">
            <a:avLst/>
          </a:prstGeom>
        </p:spPr>
      </p:pic>
      <p:pic>
        <p:nvPicPr>
          <p:cNvPr id="8" name="Picture 7" descr="capital-oysters.jpg"/>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5048203" y="1881077"/>
            <a:ext cx="3552050" cy="2372769"/>
          </a:xfrm>
          <a:prstGeom prst="rect">
            <a:avLst/>
          </a:prstGeom>
        </p:spPr>
      </p:pic>
      <p:sp>
        <p:nvSpPr>
          <p:cNvPr id="6" name="Rectangle 5"/>
          <p:cNvSpPr/>
          <p:nvPr/>
        </p:nvSpPr>
        <p:spPr>
          <a:xfrm>
            <a:off x="5048203" y="4054374"/>
            <a:ext cx="3552050" cy="230832"/>
          </a:xfrm>
          <a:prstGeom prst="rect">
            <a:avLst/>
          </a:prstGeom>
        </p:spPr>
        <p:txBody>
          <a:bodyPr wrap="square">
            <a:spAutoFit/>
          </a:bodyPr>
          <a:lstStyle/>
          <a:p>
            <a:pPr algn="r"/>
            <a:r>
              <a:rPr lang="en-US" sz="900" dirty="0" smtClean="0">
                <a:solidFill>
                  <a:srgbClr val="FFFFFF"/>
                </a:solidFill>
              </a:rPr>
              <a:t>Photo from Capital Oysters</a:t>
            </a:r>
            <a:endParaRPr lang="en-US" sz="900" dirty="0">
              <a:solidFill>
                <a:srgbClr val="FFFFFF"/>
              </a:solidFill>
            </a:endParaRPr>
          </a:p>
        </p:txBody>
      </p:sp>
      <p:sp>
        <p:nvSpPr>
          <p:cNvPr id="7" name="Rectangle 6"/>
          <p:cNvSpPr/>
          <p:nvPr/>
        </p:nvSpPr>
        <p:spPr>
          <a:xfrm>
            <a:off x="5048203" y="6506317"/>
            <a:ext cx="3552050" cy="230832"/>
          </a:xfrm>
          <a:prstGeom prst="rect">
            <a:avLst/>
          </a:prstGeom>
        </p:spPr>
        <p:txBody>
          <a:bodyPr wrap="square">
            <a:spAutoFit/>
          </a:bodyPr>
          <a:lstStyle/>
          <a:p>
            <a:pPr algn="r"/>
            <a:r>
              <a:rPr lang="en-US" sz="900" dirty="0" smtClean="0">
                <a:solidFill>
                  <a:srgbClr val="FFFFFF"/>
                </a:solidFill>
              </a:rPr>
              <a:t>Photo from World Media Foundation</a:t>
            </a:r>
            <a:endParaRPr lang="en-US" sz="900" dirty="0">
              <a:solidFill>
                <a:srgbClr val="FFFFFF"/>
              </a:solidFill>
            </a:endParaRPr>
          </a:p>
        </p:txBody>
      </p:sp>
    </p:spTree>
    <p:extLst>
      <p:ext uri="{BB962C8B-B14F-4D97-AF65-F5344CB8AC3E}">
        <p14:creationId xmlns:p14="http://schemas.microsoft.com/office/powerpoint/2010/main" val="105303900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yearling-27.jpg"/>
          <p:cNvPicPr>
            <a:picLocks noChangeAspect="1"/>
          </p:cNvPicPr>
          <p:nvPr/>
        </p:nvPicPr>
        <p:blipFill rotWithShape="1">
          <a:blip r:embed="rId3">
            <a:extLst>
              <a:ext uri="{28A0092B-C50C-407E-A947-70E740481C1C}">
                <a14:useLocalDpi xmlns:a14="http://schemas.microsoft.com/office/drawing/2010/main" val="0"/>
              </a:ext>
            </a:extLst>
          </a:blip>
          <a:srcRect l="3793" t="4482" r="8138" b="6518"/>
          <a:stretch/>
        </p:blipFill>
        <p:spPr>
          <a:xfrm>
            <a:off x="0" y="-72581"/>
            <a:ext cx="9144000" cy="6930581"/>
          </a:xfrm>
          <a:prstGeom prst="rect">
            <a:avLst/>
          </a:prstGeom>
        </p:spPr>
      </p:pic>
      <p:sp>
        <p:nvSpPr>
          <p:cNvPr id="2" name="Title 1"/>
          <p:cNvSpPr>
            <a:spLocks noGrp="1"/>
          </p:cNvSpPr>
          <p:nvPr>
            <p:ph type="ctrTitle"/>
          </p:nvPr>
        </p:nvSpPr>
        <p:spPr>
          <a:xfrm>
            <a:off x="0" y="2585213"/>
            <a:ext cx="8915400" cy="1617649"/>
          </a:xfrm>
        </p:spPr>
        <p:txBody>
          <a:bodyPr>
            <a:noAutofit/>
          </a:bodyPr>
          <a:lstStyle/>
          <a:p>
            <a:r>
              <a:rPr lang="en-US" sz="5200" b="1" dirty="0" smtClean="0">
                <a:latin typeface="Encode Sans Normal"/>
                <a:cs typeface="Encode Sans Normal"/>
              </a:rPr>
              <a:t>Thank You!</a:t>
            </a:r>
            <a:endParaRPr lang="en-US" sz="5200" b="1" dirty="0">
              <a:latin typeface="Encode Sans Normal"/>
              <a:cs typeface="Encode Sans Normal"/>
            </a:endParaRPr>
          </a:p>
        </p:txBody>
      </p:sp>
      <p:sp>
        <p:nvSpPr>
          <p:cNvPr id="3" name="Subtitle 2"/>
          <p:cNvSpPr>
            <a:spLocks noGrp="1"/>
          </p:cNvSpPr>
          <p:nvPr>
            <p:ph type="subTitle" idx="1"/>
          </p:nvPr>
        </p:nvSpPr>
        <p:spPr>
          <a:xfrm>
            <a:off x="914400" y="4203427"/>
            <a:ext cx="8229600" cy="1088102"/>
          </a:xfrm>
        </p:spPr>
        <p:txBody>
          <a:bodyPr/>
          <a:lstStyle/>
          <a:p>
            <a:pPr>
              <a:lnSpc>
                <a:spcPct val="50000"/>
              </a:lnSpc>
            </a:pPr>
            <a:endParaRPr lang="en-US" dirty="0"/>
          </a:p>
        </p:txBody>
      </p:sp>
      <p:sp>
        <p:nvSpPr>
          <p:cNvPr id="4" name="TextBox 3"/>
          <p:cNvSpPr txBox="1"/>
          <p:nvPr/>
        </p:nvSpPr>
        <p:spPr>
          <a:xfrm>
            <a:off x="1190626" y="4241918"/>
            <a:ext cx="7154926" cy="923330"/>
          </a:xfrm>
          <a:prstGeom prst="rect">
            <a:avLst/>
          </a:prstGeom>
          <a:noFill/>
        </p:spPr>
        <p:txBody>
          <a:bodyPr wrap="square" rtlCol="0">
            <a:spAutoFit/>
          </a:bodyPr>
          <a:lstStyle/>
          <a:p>
            <a:pPr algn="r"/>
            <a:r>
              <a:rPr lang="en-US" dirty="0">
                <a:solidFill>
                  <a:schemeClr val="tx1">
                    <a:lumMod val="75000"/>
                    <a:lumOff val="25000"/>
                  </a:schemeClr>
                </a:solidFill>
              </a:rPr>
              <a:t>http://</a:t>
            </a:r>
            <a:r>
              <a:rPr lang="en-US" dirty="0" err="1" smtClean="0">
                <a:solidFill>
                  <a:schemeClr val="tx1">
                    <a:lumMod val="75000"/>
                    <a:lumOff val="25000"/>
                  </a:schemeClr>
                </a:solidFill>
              </a:rPr>
              <a:t>bit.ly</a:t>
            </a:r>
            <a:r>
              <a:rPr lang="en-US" dirty="0" smtClean="0">
                <a:solidFill>
                  <a:schemeClr val="tx1">
                    <a:lumMod val="75000"/>
                    <a:lumOff val="25000"/>
                  </a:schemeClr>
                </a:solidFill>
              </a:rPr>
              <a:t>/project-oyster-</a:t>
            </a:r>
            <a:r>
              <a:rPr lang="en-US" dirty="0" err="1" smtClean="0">
                <a:solidFill>
                  <a:schemeClr val="tx1">
                    <a:lumMod val="75000"/>
                    <a:lumOff val="25000"/>
                  </a:schemeClr>
                </a:solidFill>
              </a:rPr>
              <a:t>oa</a:t>
            </a:r>
            <a:endParaRPr lang="en-US" dirty="0" smtClean="0">
              <a:solidFill>
                <a:schemeClr val="tx1">
                  <a:lumMod val="75000"/>
                  <a:lumOff val="25000"/>
                </a:schemeClr>
              </a:solidFill>
            </a:endParaRPr>
          </a:p>
          <a:p>
            <a:pPr algn="r"/>
            <a:r>
              <a:rPr lang="en-US" dirty="0" err="1" smtClean="0">
                <a:solidFill>
                  <a:schemeClr val="tx1">
                    <a:lumMod val="75000"/>
                    <a:lumOff val="25000"/>
                  </a:schemeClr>
                </a:solidFill>
              </a:rPr>
              <a:t>yaaminiv@uw.edu</a:t>
            </a:r>
            <a:endParaRPr lang="en-US" dirty="0" smtClean="0">
              <a:solidFill>
                <a:schemeClr val="tx1">
                  <a:lumMod val="75000"/>
                  <a:lumOff val="25000"/>
                </a:schemeClr>
              </a:solidFill>
            </a:endParaRPr>
          </a:p>
          <a:p>
            <a:pPr algn="r"/>
            <a:r>
              <a:rPr lang="en-US" dirty="0" smtClean="0">
                <a:solidFill>
                  <a:schemeClr val="tx1">
                    <a:lumMod val="75000"/>
                    <a:lumOff val="25000"/>
                  </a:schemeClr>
                </a:solidFill>
              </a:rPr>
              <a:t>@</a:t>
            </a:r>
            <a:r>
              <a:rPr lang="en-US" dirty="0" err="1" smtClean="0">
                <a:solidFill>
                  <a:schemeClr val="tx1">
                    <a:lumMod val="75000"/>
                    <a:lumOff val="25000"/>
                  </a:schemeClr>
                </a:solidFill>
              </a:rPr>
              <a:t>YaaminiV</a:t>
            </a:r>
            <a:endParaRPr lang="en-US" dirty="0" smtClean="0">
              <a:solidFill>
                <a:schemeClr val="tx1">
                  <a:lumMod val="75000"/>
                  <a:lumOff val="25000"/>
                </a:schemeClr>
              </a:solidFill>
            </a:endParaRPr>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05066" y="4881786"/>
            <a:ext cx="246068" cy="208623"/>
          </a:xfrm>
          <a:prstGeom prst="rect">
            <a:avLst/>
          </a:prstGeom>
          <a:effectLst>
            <a:outerShdw blurRad="50800" dist="76200" dir="2700000" sx="87000" sy="87000" algn="tl" rotWithShape="0">
              <a:prstClr val="black">
                <a:alpha val="40000"/>
              </a:prstClr>
            </a:outerShdw>
          </a:effectLst>
        </p:spPr>
      </p:pic>
    </p:spTree>
    <p:extLst>
      <p:ext uri="{BB962C8B-B14F-4D97-AF65-F5344CB8AC3E}">
        <p14:creationId xmlns:p14="http://schemas.microsoft.com/office/powerpoint/2010/main" val="54763178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81" y="510741"/>
            <a:ext cx="8913813" cy="914400"/>
          </a:xfrm>
        </p:spPr>
        <p:txBody>
          <a:bodyPr>
            <a:normAutofit/>
          </a:bodyPr>
          <a:lstStyle/>
          <a:p>
            <a:r>
              <a:rPr lang="en-US" sz="4600" b="1" dirty="0" smtClean="0">
                <a:latin typeface="Encode Sans Normal"/>
                <a:cs typeface="Encode Sans Normal"/>
              </a:rPr>
              <a:t>Experimental Overview</a:t>
            </a:r>
            <a:endParaRPr lang="en-US" sz="4600" b="1" dirty="0"/>
          </a:p>
        </p:txBody>
      </p:sp>
      <p:sp>
        <p:nvSpPr>
          <p:cNvPr id="10" name="Right Arrow 9"/>
          <p:cNvSpPr/>
          <p:nvPr/>
        </p:nvSpPr>
        <p:spPr>
          <a:xfrm>
            <a:off x="3779854" y="2690427"/>
            <a:ext cx="1055739" cy="703779"/>
          </a:xfrm>
          <a:prstGeom prst="rightArrow">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grpSp>
        <p:nvGrpSpPr>
          <p:cNvPr id="13" name="Group 12"/>
          <p:cNvGrpSpPr/>
          <p:nvPr/>
        </p:nvGrpSpPr>
        <p:grpSpPr>
          <a:xfrm>
            <a:off x="1976858" y="1772451"/>
            <a:ext cx="1599690" cy="1202433"/>
            <a:chOff x="161542" y="1682945"/>
            <a:chExt cx="1599690" cy="1202433"/>
          </a:xfrm>
        </p:grpSpPr>
        <p:grpSp>
          <p:nvGrpSpPr>
            <p:cNvPr id="11" name="Group 10"/>
            <p:cNvGrpSpPr/>
            <p:nvPr/>
          </p:nvGrpSpPr>
          <p:grpSpPr>
            <a:xfrm>
              <a:off x="455917" y="2019539"/>
              <a:ext cx="977196" cy="581382"/>
              <a:chOff x="229509" y="1560549"/>
              <a:chExt cx="1450493" cy="872073"/>
            </a:xfrm>
          </p:grpSpPr>
          <p:pic>
            <p:nvPicPr>
              <p:cNvPr id="5" name="Picture 4" descr="individualoyster.tif"/>
              <p:cNvPicPr>
                <a:picLocks noChangeAspect="1"/>
              </p:cNvPicPr>
              <p:nvPr/>
            </p:nvPicPr>
            <p:blipFill rotWithShape="1">
              <a:blip r:embed="rId3">
                <a:extLst>
                  <a:ext uri="{28A0092B-C50C-407E-A947-70E740481C1C}">
                    <a14:useLocalDpi xmlns:a14="http://schemas.microsoft.com/office/drawing/2010/main" val="0"/>
                  </a:ext>
                </a:extLst>
              </a:blip>
              <a:srcRect l="54549" t="37822" r="28048" b="32122"/>
              <a:stretch/>
            </p:blipFill>
            <p:spPr>
              <a:xfrm>
                <a:off x="229509" y="1560549"/>
                <a:ext cx="503899" cy="581382"/>
              </a:xfrm>
              <a:prstGeom prst="rect">
                <a:avLst/>
              </a:prstGeom>
            </p:spPr>
          </p:pic>
          <p:pic>
            <p:nvPicPr>
              <p:cNvPr id="6" name="Picture 5" descr="individualoyster.tif"/>
              <p:cNvPicPr>
                <a:picLocks noChangeAspect="1"/>
              </p:cNvPicPr>
              <p:nvPr/>
            </p:nvPicPr>
            <p:blipFill rotWithShape="1">
              <a:blip r:embed="rId3">
                <a:extLst>
                  <a:ext uri="{28A0092B-C50C-407E-A947-70E740481C1C}">
                    <a14:useLocalDpi xmlns:a14="http://schemas.microsoft.com/office/drawing/2010/main" val="0"/>
                  </a:ext>
                </a:extLst>
              </a:blip>
              <a:srcRect l="54549" t="37822" r="28048" b="32122"/>
              <a:stretch/>
            </p:blipFill>
            <p:spPr>
              <a:xfrm>
                <a:off x="702806" y="1560549"/>
                <a:ext cx="503899" cy="581382"/>
              </a:xfrm>
              <a:prstGeom prst="rect">
                <a:avLst/>
              </a:prstGeom>
            </p:spPr>
          </p:pic>
          <p:pic>
            <p:nvPicPr>
              <p:cNvPr id="7" name="Picture 6" descr="individualoyster.tif"/>
              <p:cNvPicPr>
                <a:picLocks noChangeAspect="1"/>
              </p:cNvPicPr>
              <p:nvPr/>
            </p:nvPicPr>
            <p:blipFill rotWithShape="1">
              <a:blip r:embed="rId3">
                <a:extLst>
                  <a:ext uri="{28A0092B-C50C-407E-A947-70E740481C1C}">
                    <a14:useLocalDpi xmlns:a14="http://schemas.microsoft.com/office/drawing/2010/main" val="0"/>
                  </a:ext>
                </a:extLst>
              </a:blip>
              <a:srcRect l="54549" t="37822" r="28048" b="32122"/>
              <a:stretch/>
            </p:blipFill>
            <p:spPr>
              <a:xfrm>
                <a:off x="1176103" y="1560549"/>
                <a:ext cx="503899" cy="581382"/>
              </a:xfrm>
              <a:prstGeom prst="rect">
                <a:avLst/>
              </a:prstGeom>
            </p:spPr>
          </p:pic>
          <p:pic>
            <p:nvPicPr>
              <p:cNvPr id="8" name="Picture 7" descr="individualoyster.tif"/>
              <p:cNvPicPr>
                <a:picLocks noChangeAspect="1"/>
              </p:cNvPicPr>
              <p:nvPr/>
            </p:nvPicPr>
            <p:blipFill rotWithShape="1">
              <a:blip r:embed="rId3">
                <a:extLst>
                  <a:ext uri="{28A0092B-C50C-407E-A947-70E740481C1C}">
                    <a14:useLocalDpi xmlns:a14="http://schemas.microsoft.com/office/drawing/2010/main" val="0"/>
                  </a:ext>
                </a:extLst>
              </a:blip>
              <a:srcRect l="54549" t="37822" r="28048" b="32122"/>
              <a:stretch/>
            </p:blipFill>
            <p:spPr>
              <a:xfrm>
                <a:off x="457392" y="1851240"/>
                <a:ext cx="503899" cy="581382"/>
              </a:xfrm>
              <a:prstGeom prst="rect">
                <a:avLst/>
              </a:prstGeom>
            </p:spPr>
          </p:pic>
          <p:pic>
            <p:nvPicPr>
              <p:cNvPr id="9" name="Picture 8" descr="individualoyster.tif"/>
              <p:cNvPicPr>
                <a:picLocks noChangeAspect="1"/>
              </p:cNvPicPr>
              <p:nvPr/>
            </p:nvPicPr>
            <p:blipFill rotWithShape="1">
              <a:blip r:embed="rId3">
                <a:extLst>
                  <a:ext uri="{28A0092B-C50C-407E-A947-70E740481C1C}">
                    <a14:useLocalDpi xmlns:a14="http://schemas.microsoft.com/office/drawing/2010/main" val="0"/>
                  </a:ext>
                </a:extLst>
              </a:blip>
              <a:srcRect l="54549" t="37822" r="28048" b="32122"/>
              <a:stretch/>
            </p:blipFill>
            <p:spPr>
              <a:xfrm>
                <a:off x="991892" y="1851240"/>
                <a:ext cx="503899" cy="581382"/>
              </a:xfrm>
              <a:prstGeom prst="rect">
                <a:avLst/>
              </a:prstGeom>
            </p:spPr>
          </p:pic>
        </p:grpSp>
        <p:pic>
          <p:nvPicPr>
            <p:cNvPr id="12" name="Picture 11" descr="cage.ti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1542" y="1682945"/>
              <a:ext cx="1599690" cy="1202433"/>
            </a:xfrm>
            <a:prstGeom prst="rect">
              <a:avLst/>
            </a:prstGeom>
          </p:spPr>
        </p:pic>
      </p:grpSp>
      <p:grpSp>
        <p:nvGrpSpPr>
          <p:cNvPr id="15" name="Group 14"/>
          <p:cNvGrpSpPr/>
          <p:nvPr/>
        </p:nvGrpSpPr>
        <p:grpSpPr>
          <a:xfrm>
            <a:off x="1976858" y="3132959"/>
            <a:ext cx="1599690" cy="1202433"/>
            <a:chOff x="161542" y="1682945"/>
            <a:chExt cx="1599690" cy="1202433"/>
          </a:xfrm>
        </p:grpSpPr>
        <p:grpSp>
          <p:nvGrpSpPr>
            <p:cNvPr id="16" name="Group 15"/>
            <p:cNvGrpSpPr/>
            <p:nvPr/>
          </p:nvGrpSpPr>
          <p:grpSpPr>
            <a:xfrm>
              <a:off x="455917" y="2019539"/>
              <a:ext cx="977196" cy="581382"/>
              <a:chOff x="229509" y="1560549"/>
              <a:chExt cx="1450493" cy="872073"/>
            </a:xfrm>
          </p:grpSpPr>
          <p:pic>
            <p:nvPicPr>
              <p:cNvPr id="18" name="Picture 17" descr="individualoyster.tif"/>
              <p:cNvPicPr>
                <a:picLocks noChangeAspect="1"/>
              </p:cNvPicPr>
              <p:nvPr/>
            </p:nvPicPr>
            <p:blipFill rotWithShape="1">
              <a:blip r:embed="rId3">
                <a:extLst>
                  <a:ext uri="{28A0092B-C50C-407E-A947-70E740481C1C}">
                    <a14:useLocalDpi xmlns:a14="http://schemas.microsoft.com/office/drawing/2010/main" val="0"/>
                  </a:ext>
                </a:extLst>
              </a:blip>
              <a:srcRect l="54549" t="37822" r="28048" b="32122"/>
              <a:stretch/>
            </p:blipFill>
            <p:spPr>
              <a:xfrm>
                <a:off x="229509" y="1560549"/>
                <a:ext cx="503899" cy="581382"/>
              </a:xfrm>
              <a:prstGeom prst="rect">
                <a:avLst/>
              </a:prstGeom>
            </p:spPr>
          </p:pic>
          <p:pic>
            <p:nvPicPr>
              <p:cNvPr id="19" name="Picture 18" descr="individualoyster.tif"/>
              <p:cNvPicPr>
                <a:picLocks noChangeAspect="1"/>
              </p:cNvPicPr>
              <p:nvPr/>
            </p:nvPicPr>
            <p:blipFill rotWithShape="1">
              <a:blip r:embed="rId3">
                <a:extLst>
                  <a:ext uri="{28A0092B-C50C-407E-A947-70E740481C1C}">
                    <a14:useLocalDpi xmlns:a14="http://schemas.microsoft.com/office/drawing/2010/main" val="0"/>
                  </a:ext>
                </a:extLst>
              </a:blip>
              <a:srcRect l="54549" t="37822" r="28048" b="32122"/>
              <a:stretch/>
            </p:blipFill>
            <p:spPr>
              <a:xfrm>
                <a:off x="702806" y="1560549"/>
                <a:ext cx="503899" cy="581382"/>
              </a:xfrm>
              <a:prstGeom prst="rect">
                <a:avLst/>
              </a:prstGeom>
            </p:spPr>
          </p:pic>
          <p:pic>
            <p:nvPicPr>
              <p:cNvPr id="20" name="Picture 19" descr="individualoyster.tif"/>
              <p:cNvPicPr>
                <a:picLocks noChangeAspect="1"/>
              </p:cNvPicPr>
              <p:nvPr/>
            </p:nvPicPr>
            <p:blipFill rotWithShape="1">
              <a:blip r:embed="rId3">
                <a:extLst>
                  <a:ext uri="{28A0092B-C50C-407E-A947-70E740481C1C}">
                    <a14:useLocalDpi xmlns:a14="http://schemas.microsoft.com/office/drawing/2010/main" val="0"/>
                  </a:ext>
                </a:extLst>
              </a:blip>
              <a:srcRect l="54549" t="37822" r="28048" b="32122"/>
              <a:stretch/>
            </p:blipFill>
            <p:spPr>
              <a:xfrm>
                <a:off x="1176103" y="1560549"/>
                <a:ext cx="503899" cy="581382"/>
              </a:xfrm>
              <a:prstGeom prst="rect">
                <a:avLst/>
              </a:prstGeom>
            </p:spPr>
          </p:pic>
          <p:pic>
            <p:nvPicPr>
              <p:cNvPr id="21" name="Picture 20" descr="individualoyster.tif"/>
              <p:cNvPicPr>
                <a:picLocks noChangeAspect="1"/>
              </p:cNvPicPr>
              <p:nvPr/>
            </p:nvPicPr>
            <p:blipFill rotWithShape="1">
              <a:blip r:embed="rId3">
                <a:extLst>
                  <a:ext uri="{28A0092B-C50C-407E-A947-70E740481C1C}">
                    <a14:useLocalDpi xmlns:a14="http://schemas.microsoft.com/office/drawing/2010/main" val="0"/>
                  </a:ext>
                </a:extLst>
              </a:blip>
              <a:srcRect l="54549" t="37822" r="28048" b="32122"/>
              <a:stretch/>
            </p:blipFill>
            <p:spPr>
              <a:xfrm>
                <a:off x="457392" y="1851240"/>
                <a:ext cx="503899" cy="581382"/>
              </a:xfrm>
              <a:prstGeom prst="rect">
                <a:avLst/>
              </a:prstGeom>
            </p:spPr>
          </p:pic>
          <p:pic>
            <p:nvPicPr>
              <p:cNvPr id="22" name="Picture 21" descr="individualoyster.tif"/>
              <p:cNvPicPr>
                <a:picLocks noChangeAspect="1"/>
              </p:cNvPicPr>
              <p:nvPr/>
            </p:nvPicPr>
            <p:blipFill rotWithShape="1">
              <a:blip r:embed="rId3">
                <a:extLst>
                  <a:ext uri="{28A0092B-C50C-407E-A947-70E740481C1C}">
                    <a14:useLocalDpi xmlns:a14="http://schemas.microsoft.com/office/drawing/2010/main" val="0"/>
                  </a:ext>
                </a:extLst>
              </a:blip>
              <a:srcRect l="54549" t="37822" r="28048" b="32122"/>
              <a:stretch/>
            </p:blipFill>
            <p:spPr>
              <a:xfrm>
                <a:off x="991892" y="1851240"/>
                <a:ext cx="503899" cy="581382"/>
              </a:xfrm>
              <a:prstGeom prst="rect">
                <a:avLst/>
              </a:prstGeom>
            </p:spPr>
          </p:pic>
        </p:grpSp>
        <p:pic>
          <p:nvPicPr>
            <p:cNvPr id="17" name="Picture 16" descr="cage.ti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1542" y="1682945"/>
              <a:ext cx="1599690" cy="1202433"/>
            </a:xfrm>
            <a:prstGeom prst="rect">
              <a:avLst/>
            </a:prstGeom>
          </p:spPr>
        </p:pic>
      </p:grpSp>
      <p:grpSp>
        <p:nvGrpSpPr>
          <p:cNvPr id="50" name="Group 49"/>
          <p:cNvGrpSpPr/>
          <p:nvPr/>
        </p:nvGrpSpPr>
        <p:grpSpPr>
          <a:xfrm>
            <a:off x="5028761" y="1745086"/>
            <a:ext cx="3891232" cy="2597089"/>
            <a:chOff x="3363643" y="1584751"/>
            <a:chExt cx="3891232" cy="2597089"/>
          </a:xfrm>
        </p:grpSpPr>
        <p:sp>
          <p:nvSpPr>
            <p:cNvPr id="49" name="Rectangle 48"/>
            <p:cNvSpPr/>
            <p:nvPr/>
          </p:nvSpPr>
          <p:spPr>
            <a:xfrm>
              <a:off x="3363643" y="1612116"/>
              <a:ext cx="3891232" cy="2569724"/>
            </a:xfrm>
            <a:prstGeom prst="rect">
              <a:avLst/>
            </a:prstGeom>
            <a:solidFill>
              <a:schemeClr val="bg2">
                <a:lumMod val="60000"/>
                <a:lumOff val="40000"/>
              </a:schemeClr>
            </a:solidFill>
            <a:ln>
              <a:noFill/>
            </a:ln>
            <a:effectLst/>
            <a:scene3d>
              <a:camera prst="obliqueTopRight"/>
              <a:lightRig rig="threePt" dir="tl"/>
            </a:scene3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8" name="Rectangle 47"/>
            <p:cNvSpPr/>
            <p:nvPr/>
          </p:nvSpPr>
          <p:spPr>
            <a:xfrm>
              <a:off x="3363643" y="3890600"/>
              <a:ext cx="3891232" cy="291240"/>
            </a:xfrm>
            <a:prstGeom prst="rect">
              <a:avLst/>
            </a:prstGeom>
            <a:ln/>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a:p>
          </p:txBody>
        </p:sp>
        <p:grpSp>
          <p:nvGrpSpPr>
            <p:cNvPr id="31" name="Group 30"/>
            <p:cNvGrpSpPr/>
            <p:nvPr/>
          </p:nvGrpSpPr>
          <p:grpSpPr>
            <a:xfrm>
              <a:off x="3363643" y="1584751"/>
              <a:ext cx="1985962" cy="2594432"/>
              <a:chOff x="3220768" y="1584751"/>
              <a:chExt cx="1985962" cy="2594432"/>
            </a:xfrm>
          </p:grpSpPr>
          <p:pic>
            <p:nvPicPr>
              <p:cNvPr id="25" name="Picture 24" descr="spartina.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90485" y="1584751"/>
                <a:ext cx="1323975" cy="2112055"/>
              </a:xfrm>
              <a:prstGeom prst="rect">
                <a:avLst/>
              </a:prstGeom>
            </p:spPr>
          </p:pic>
          <p:pic>
            <p:nvPicPr>
              <p:cNvPr id="27" name="Picture 26" descr="spartina.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20768" y="2067128"/>
                <a:ext cx="1323975" cy="2112055"/>
              </a:xfrm>
              <a:prstGeom prst="rect">
                <a:avLst/>
              </a:prstGeom>
            </p:spPr>
          </p:pic>
          <p:pic>
            <p:nvPicPr>
              <p:cNvPr id="28" name="Picture 27" descr="spartina.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90485" y="2067128"/>
                <a:ext cx="1323975" cy="2112055"/>
              </a:xfrm>
              <a:prstGeom prst="rect">
                <a:avLst/>
              </a:prstGeom>
            </p:spPr>
          </p:pic>
          <p:pic>
            <p:nvPicPr>
              <p:cNvPr id="29" name="Picture 28" descr="spartina.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882755" y="2067128"/>
                <a:ext cx="1323975" cy="2112055"/>
              </a:xfrm>
              <a:prstGeom prst="rect">
                <a:avLst/>
              </a:prstGeom>
            </p:spPr>
          </p:pic>
        </p:grpSp>
        <p:grpSp>
          <p:nvGrpSpPr>
            <p:cNvPr id="32" name="Group 31"/>
            <p:cNvGrpSpPr/>
            <p:nvPr/>
          </p:nvGrpSpPr>
          <p:grpSpPr>
            <a:xfrm>
              <a:off x="5386723" y="2963532"/>
              <a:ext cx="1599690" cy="1202433"/>
              <a:chOff x="161542" y="1682945"/>
              <a:chExt cx="1599690" cy="1202433"/>
            </a:xfrm>
          </p:grpSpPr>
          <p:grpSp>
            <p:nvGrpSpPr>
              <p:cNvPr id="33" name="Group 32"/>
              <p:cNvGrpSpPr/>
              <p:nvPr/>
            </p:nvGrpSpPr>
            <p:grpSpPr>
              <a:xfrm>
                <a:off x="455917" y="2019539"/>
                <a:ext cx="977196" cy="581382"/>
                <a:chOff x="229509" y="1560549"/>
                <a:chExt cx="1450493" cy="872073"/>
              </a:xfrm>
            </p:grpSpPr>
            <p:pic>
              <p:nvPicPr>
                <p:cNvPr id="35" name="Picture 34" descr="individualoyster.tif"/>
                <p:cNvPicPr>
                  <a:picLocks noChangeAspect="1"/>
                </p:cNvPicPr>
                <p:nvPr/>
              </p:nvPicPr>
              <p:blipFill rotWithShape="1">
                <a:blip r:embed="rId3">
                  <a:extLst>
                    <a:ext uri="{28A0092B-C50C-407E-A947-70E740481C1C}">
                      <a14:useLocalDpi xmlns:a14="http://schemas.microsoft.com/office/drawing/2010/main" val="0"/>
                    </a:ext>
                  </a:extLst>
                </a:blip>
                <a:srcRect l="54549" t="37822" r="28048" b="32122"/>
                <a:stretch/>
              </p:blipFill>
              <p:spPr>
                <a:xfrm>
                  <a:off x="229509" y="1560549"/>
                  <a:ext cx="503899" cy="581382"/>
                </a:xfrm>
                <a:prstGeom prst="rect">
                  <a:avLst/>
                </a:prstGeom>
              </p:spPr>
            </p:pic>
            <p:pic>
              <p:nvPicPr>
                <p:cNvPr id="36" name="Picture 35" descr="individualoyster.tif"/>
                <p:cNvPicPr>
                  <a:picLocks noChangeAspect="1"/>
                </p:cNvPicPr>
                <p:nvPr/>
              </p:nvPicPr>
              <p:blipFill rotWithShape="1">
                <a:blip r:embed="rId3">
                  <a:extLst>
                    <a:ext uri="{28A0092B-C50C-407E-A947-70E740481C1C}">
                      <a14:useLocalDpi xmlns:a14="http://schemas.microsoft.com/office/drawing/2010/main" val="0"/>
                    </a:ext>
                  </a:extLst>
                </a:blip>
                <a:srcRect l="54549" t="37822" r="28048" b="32122"/>
                <a:stretch/>
              </p:blipFill>
              <p:spPr>
                <a:xfrm>
                  <a:off x="702806" y="1560549"/>
                  <a:ext cx="503899" cy="581382"/>
                </a:xfrm>
                <a:prstGeom prst="rect">
                  <a:avLst/>
                </a:prstGeom>
              </p:spPr>
            </p:pic>
            <p:pic>
              <p:nvPicPr>
                <p:cNvPr id="37" name="Picture 36" descr="individualoyster.tif"/>
                <p:cNvPicPr>
                  <a:picLocks noChangeAspect="1"/>
                </p:cNvPicPr>
                <p:nvPr/>
              </p:nvPicPr>
              <p:blipFill rotWithShape="1">
                <a:blip r:embed="rId3">
                  <a:extLst>
                    <a:ext uri="{28A0092B-C50C-407E-A947-70E740481C1C}">
                      <a14:useLocalDpi xmlns:a14="http://schemas.microsoft.com/office/drawing/2010/main" val="0"/>
                    </a:ext>
                  </a:extLst>
                </a:blip>
                <a:srcRect l="54549" t="37822" r="28048" b="32122"/>
                <a:stretch/>
              </p:blipFill>
              <p:spPr>
                <a:xfrm>
                  <a:off x="1176103" y="1560549"/>
                  <a:ext cx="503899" cy="581382"/>
                </a:xfrm>
                <a:prstGeom prst="rect">
                  <a:avLst/>
                </a:prstGeom>
              </p:spPr>
            </p:pic>
            <p:pic>
              <p:nvPicPr>
                <p:cNvPr id="38" name="Picture 37" descr="individualoyster.tif"/>
                <p:cNvPicPr>
                  <a:picLocks noChangeAspect="1"/>
                </p:cNvPicPr>
                <p:nvPr/>
              </p:nvPicPr>
              <p:blipFill rotWithShape="1">
                <a:blip r:embed="rId3">
                  <a:extLst>
                    <a:ext uri="{28A0092B-C50C-407E-A947-70E740481C1C}">
                      <a14:useLocalDpi xmlns:a14="http://schemas.microsoft.com/office/drawing/2010/main" val="0"/>
                    </a:ext>
                  </a:extLst>
                </a:blip>
                <a:srcRect l="54549" t="37822" r="28048" b="32122"/>
                <a:stretch/>
              </p:blipFill>
              <p:spPr>
                <a:xfrm>
                  <a:off x="457392" y="1851240"/>
                  <a:ext cx="503899" cy="581382"/>
                </a:xfrm>
                <a:prstGeom prst="rect">
                  <a:avLst/>
                </a:prstGeom>
              </p:spPr>
            </p:pic>
            <p:pic>
              <p:nvPicPr>
                <p:cNvPr id="39" name="Picture 38" descr="individualoyster.tif"/>
                <p:cNvPicPr>
                  <a:picLocks noChangeAspect="1"/>
                </p:cNvPicPr>
                <p:nvPr/>
              </p:nvPicPr>
              <p:blipFill rotWithShape="1">
                <a:blip r:embed="rId3">
                  <a:extLst>
                    <a:ext uri="{28A0092B-C50C-407E-A947-70E740481C1C}">
                      <a14:useLocalDpi xmlns:a14="http://schemas.microsoft.com/office/drawing/2010/main" val="0"/>
                    </a:ext>
                  </a:extLst>
                </a:blip>
                <a:srcRect l="54549" t="37822" r="28048" b="32122"/>
                <a:stretch/>
              </p:blipFill>
              <p:spPr>
                <a:xfrm>
                  <a:off x="991892" y="1851240"/>
                  <a:ext cx="503899" cy="581382"/>
                </a:xfrm>
                <a:prstGeom prst="rect">
                  <a:avLst/>
                </a:prstGeom>
              </p:spPr>
            </p:pic>
          </p:grpSp>
          <p:pic>
            <p:nvPicPr>
              <p:cNvPr id="34" name="Picture 33" descr="cage.ti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1542" y="1682945"/>
                <a:ext cx="1599690" cy="1202433"/>
              </a:xfrm>
              <a:prstGeom prst="rect">
                <a:avLst/>
              </a:prstGeom>
            </p:spPr>
          </p:pic>
        </p:grpSp>
        <p:grpSp>
          <p:nvGrpSpPr>
            <p:cNvPr id="40" name="Group 39"/>
            <p:cNvGrpSpPr/>
            <p:nvPr/>
          </p:nvGrpSpPr>
          <p:grpSpPr>
            <a:xfrm>
              <a:off x="3589442" y="2646773"/>
              <a:ext cx="1599690" cy="1202433"/>
              <a:chOff x="161542" y="1682945"/>
              <a:chExt cx="1599690" cy="1202433"/>
            </a:xfrm>
          </p:grpSpPr>
          <p:grpSp>
            <p:nvGrpSpPr>
              <p:cNvPr id="41" name="Group 40"/>
              <p:cNvGrpSpPr/>
              <p:nvPr/>
            </p:nvGrpSpPr>
            <p:grpSpPr>
              <a:xfrm>
                <a:off x="455917" y="2019539"/>
                <a:ext cx="977196" cy="581382"/>
                <a:chOff x="229509" y="1560549"/>
                <a:chExt cx="1450493" cy="872073"/>
              </a:xfrm>
            </p:grpSpPr>
            <p:pic>
              <p:nvPicPr>
                <p:cNvPr id="43" name="Picture 42" descr="individualoyster.tif"/>
                <p:cNvPicPr>
                  <a:picLocks noChangeAspect="1"/>
                </p:cNvPicPr>
                <p:nvPr/>
              </p:nvPicPr>
              <p:blipFill rotWithShape="1">
                <a:blip r:embed="rId3">
                  <a:extLst>
                    <a:ext uri="{28A0092B-C50C-407E-A947-70E740481C1C}">
                      <a14:useLocalDpi xmlns:a14="http://schemas.microsoft.com/office/drawing/2010/main" val="0"/>
                    </a:ext>
                  </a:extLst>
                </a:blip>
                <a:srcRect l="54549" t="37822" r="28048" b="32122"/>
                <a:stretch/>
              </p:blipFill>
              <p:spPr>
                <a:xfrm>
                  <a:off x="229509" y="1560549"/>
                  <a:ext cx="503899" cy="581382"/>
                </a:xfrm>
                <a:prstGeom prst="rect">
                  <a:avLst/>
                </a:prstGeom>
              </p:spPr>
            </p:pic>
            <p:pic>
              <p:nvPicPr>
                <p:cNvPr id="44" name="Picture 43" descr="individualoyster.tif"/>
                <p:cNvPicPr>
                  <a:picLocks noChangeAspect="1"/>
                </p:cNvPicPr>
                <p:nvPr/>
              </p:nvPicPr>
              <p:blipFill rotWithShape="1">
                <a:blip r:embed="rId3">
                  <a:extLst>
                    <a:ext uri="{28A0092B-C50C-407E-A947-70E740481C1C}">
                      <a14:useLocalDpi xmlns:a14="http://schemas.microsoft.com/office/drawing/2010/main" val="0"/>
                    </a:ext>
                  </a:extLst>
                </a:blip>
                <a:srcRect l="54549" t="37822" r="28048" b="32122"/>
                <a:stretch/>
              </p:blipFill>
              <p:spPr>
                <a:xfrm>
                  <a:off x="702806" y="1560549"/>
                  <a:ext cx="503899" cy="581382"/>
                </a:xfrm>
                <a:prstGeom prst="rect">
                  <a:avLst/>
                </a:prstGeom>
              </p:spPr>
            </p:pic>
            <p:pic>
              <p:nvPicPr>
                <p:cNvPr id="45" name="Picture 44" descr="individualoyster.tif"/>
                <p:cNvPicPr>
                  <a:picLocks noChangeAspect="1"/>
                </p:cNvPicPr>
                <p:nvPr/>
              </p:nvPicPr>
              <p:blipFill rotWithShape="1">
                <a:blip r:embed="rId3">
                  <a:extLst>
                    <a:ext uri="{28A0092B-C50C-407E-A947-70E740481C1C}">
                      <a14:useLocalDpi xmlns:a14="http://schemas.microsoft.com/office/drawing/2010/main" val="0"/>
                    </a:ext>
                  </a:extLst>
                </a:blip>
                <a:srcRect l="54549" t="37822" r="28048" b="32122"/>
                <a:stretch/>
              </p:blipFill>
              <p:spPr>
                <a:xfrm>
                  <a:off x="1176103" y="1560549"/>
                  <a:ext cx="503899" cy="581382"/>
                </a:xfrm>
                <a:prstGeom prst="rect">
                  <a:avLst/>
                </a:prstGeom>
              </p:spPr>
            </p:pic>
            <p:pic>
              <p:nvPicPr>
                <p:cNvPr id="46" name="Picture 45" descr="individualoyster.tif"/>
                <p:cNvPicPr>
                  <a:picLocks noChangeAspect="1"/>
                </p:cNvPicPr>
                <p:nvPr/>
              </p:nvPicPr>
              <p:blipFill rotWithShape="1">
                <a:blip r:embed="rId3">
                  <a:extLst>
                    <a:ext uri="{28A0092B-C50C-407E-A947-70E740481C1C}">
                      <a14:useLocalDpi xmlns:a14="http://schemas.microsoft.com/office/drawing/2010/main" val="0"/>
                    </a:ext>
                  </a:extLst>
                </a:blip>
                <a:srcRect l="54549" t="37822" r="28048" b="32122"/>
                <a:stretch/>
              </p:blipFill>
              <p:spPr>
                <a:xfrm>
                  <a:off x="457392" y="1851240"/>
                  <a:ext cx="503899" cy="581382"/>
                </a:xfrm>
                <a:prstGeom prst="rect">
                  <a:avLst/>
                </a:prstGeom>
              </p:spPr>
            </p:pic>
            <p:pic>
              <p:nvPicPr>
                <p:cNvPr id="47" name="Picture 46" descr="individualoyster.tif"/>
                <p:cNvPicPr>
                  <a:picLocks noChangeAspect="1"/>
                </p:cNvPicPr>
                <p:nvPr/>
              </p:nvPicPr>
              <p:blipFill rotWithShape="1">
                <a:blip r:embed="rId3">
                  <a:extLst>
                    <a:ext uri="{28A0092B-C50C-407E-A947-70E740481C1C}">
                      <a14:useLocalDpi xmlns:a14="http://schemas.microsoft.com/office/drawing/2010/main" val="0"/>
                    </a:ext>
                  </a:extLst>
                </a:blip>
                <a:srcRect l="54549" t="37822" r="28048" b="32122"/>
                <a:stretch/>
              </p:blipFill>
              <p:spPr>
                <a:xfrm>
                  <a:off x="991892" y="1851240"/>
                  <a:ext cx="503899" cy="581382"/>
                </a:xfrm>
                <a:prstGeom prst="rect">
                  <a:avLst/>
                </a:prstGeom>
              </p:spPr>
            </p:pic>
          </p:grpSp>
          <p:pic>
            <p:nvPicPr>
              <p:cNvPr id="42" name="Picture 41" descr="cage.ti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1542" y="1682945"/>
                <a:ext cx="1599690" cy="1202433"/>
              </a:xfrm>
              <a:prstGeom prst="rect">
                <a:avLst/>
              </a:prstGeom>
            </p:spPr>
          </p:pic>
        </p:grpSp>
      </p:grpSp>
      <p:sp>
        <p:nvSpPr>
          <p:cNvPr id="51" name="Right Bracket 50"/>
          <p:cNvSpPr/>
          <p:nvPr/>
        </p:nvSpPr>
        <p:spPr>
          <a:xfrm flipH="1">
            <a:off x="1575725" y="1839005"/>
            <a:ext cx="349184" cy="2569724"/>
          </a:xfrm>
          <a:prstGeom prst="rightBracket">
            <a:avLst/>
          </a:prstGeom>
          <a:ln w="76200" cmpd="sng"/>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53" name="TextBox 52"/>
          <p:cNvSpPr txBox="1"/>
          <p:nvPr/>
        </p:nvSpPr>
        <p:spPr>
          <a:xfrm>
            <a:off x="1832141" y="4345107"/>
            <a:ext cx="1889125" cy="369332"/>
          </a:xfrm>
          <a:prstGeom prst="rect">
            <a:avLst/>
          </a:prstGeom>
          <a:noFill/>
        </p:spPr>
        <p:txBody>
          <a:bodyPr wrap="square" rtlCol="0">
            <a:spAutoFit/>
          </a:bodyPr>
          <a:lstStyle/>
          <a:p>
            <a:pPr algn="ctr"/>
            <a:r>
              <a:rPr lang="en-US" dirty="0" smtClean="0">
                <a:solidFill>
                  <a:schemeClr val="tx1">
                    <a:lumMod val="65000"/>
                    <a:lumOff val="35000"/>
                  </a:schemeClr>
                </a:solidFill>
              </a:rPr>
              <a:t>3 replicates</a:t>
            </a:r>
            <a:endParaRPr lang="en-US" dirty="0">
              <a:solidFill>
                <a:schemeClr val="tx1">
                  <a:lumMod val="65000"/>
                  <a:lumOff val="35000"/>
                </a:schemeClr>
              </a:solidFill>
            </a:endParaRPr>
          </a:p>
        </p:txBody>
      </p:sp>
      <p:sp>
        <p:nvSpPr>
          <p:cNvPr id="55" name="TextBox 54"/>
          <p:cNvSpPr txBox="1"/>
          <p:nvPr/>
        </p:nvSpPr>
        <p:spPr>
          <a:xfrm>
            <a:off x="5028761" y="4345107"/>
            <a:ext cx="3891232" cy="369332"/>
          </a:xfrm>
          <a:prstGeom prst="rect">
            <a:avLst/>
          </a:prstGeom>
          <a:noFill/>
        </p:spPr>
        <p:txBody>
          <a:bodyPr wrap="square" rtlCol="0">
            <a:spAutoFit/>
          </a:bodyPr>
          <a:lstStyle/>
          <a:p>
            <a:pPr algn="ctr"/>
            <a:r>
              <a:rPr lang="en-US" dirty="0" smtClean="0">
                <a:solidFill>
                  <a:schemeClr val="tx1">
                    <a:lumMod val="65000"/>
                    <a:lumOff val="35000"/>
                  </a:schemeClr>
                </a:solidFill>
              </a:rPr>
              <a:t>eelgrass vs. no eelgrass</a:t>
            </a:r>
            <a:endParaRPr lang="en-US" dirty="0">
              <a:solidFill>
                <a:schemeClr val="tx1">
                  <a:lumMod val="65000"/>
                  <a:lumOff val="35000"/>
                </a:schemeClr>
              </a:solidFill>
            </a:endParaRPr>
          </a:p>
        </p:txBody>
      </p:sp>
      <p:sp>
        <p:nvSpPr>
          <p:cNvPr id="56" name="TextBox 55"/>
          <p:cNvSpPr txBox="1"/>
          <p:nvPr/>
        </p:nvSpPr>
        <p:spPr>
          <a:xfrm>
            <a:off x="3605429" y="3349471"/>
            <a:ext cx="1309338" cy="646331"/>
          </a:xfrm>
          <a:prstGeom prst="rect">
            <a:avLst/>
          </a:prstGeom>
          <a:noFill/>
        </p:spPr>
        <p:txBody>
          <a:bodyPr wrap="square" rtlCol="0">
            <a:spAutoFit/>
          </a:bodyPr>
          <a:lstStyle/>
          <a:p>
            <a:pPr algn="ctr"/>
            <a:r>
              <a:rPr lang="en-US" dirty="0">
                <a:solidFill>
                  <a:schemeClr val="tx1">
                    <a:lumMod val="65000"/>
                    <a:lumOff val="35000"/>
                  </a:schemeClr>
                </a:solidFill>
              </a:rPr>
              <a:t>o</a:t>
            </a:r>
            <a:r>
              <a:rPr lang="en-US" dirty="0" smtClean="0">
                <a:solidFill>
                  <a:schemeClr val="tx1">
                    <a:lumMod val="65000"/>
                    <a:lumOff val="35000"/>
                  </a:schemeClr>
                </a:solidFill>
              </a:rPr>
              <a:t>utplant to 5 sites</a:t>
            </a:r>
            <a:endParaRPr lang="en-US" dirty="0">
              <a:solidFill>
                <a:schemeClr val="tx1">
                  <a:lumMod val="65000"/>
                  <a:lumOff val="35000"/>
                </a:schemeClr>
              </a:solidFill>
            </a:endParaRPr>
          </a:p>
        </p:txBody>
      </p:sp>
      <p:sp>
        <p:nvSpPr>
          <p:cNvPr id="57" name="TextBox 56"/>
          <p:cNvSpPr txBox="1"/>
          <p:nvPr/>
        </p:nvSpPr>
        <p:spPr>
          <a:xfrm>
            <a:off x="265888" y="2853573"/>
            <a:ext cx="1008889" cy="646331"/>
          </a:xfrm>
          <a:prstGeom prst="rect">
            <a:avLst/>
          </a:prstGeom>
          <a:ln>
            <a:noFill/>
          </a:ln>
        </p:spPr>
        <p:style>
          <a:lnRef idx="2">
            <a:schemeClr val="accent3"/>
          </a:lnRef>
          <a:fillRef idx="1">
            <a:schemeClr val="lt1"/>
          </a:fillRef>
          <a:effectRef idx="0">
            <a:schemeClr val="accent3"/>
          </a:effectRef>
          <a:fontRef idx="minor">
            <a:schemeClr val="dk1"/>
          </a:fontRef>
        </p:style>
        <p:txBody>
          <a:bodyPr wrap="square" rtlCol="0">
            <a:spAutoFit/>
          </a:bodyPr>
          <a:lstStyle/>
          <a:p>
            <a:pPr algn="ctr"/>
            <a:r>
              <a:rPr lang="en-US" dirty="0" smtClean="0">
                <a:solidFill>
                  <a:schemeClr val="tx1">
                    <a:lumMod val="65000"/>
                    <a:lumOff val="35000"/>
                  </a:schemeClr>
                </a:solidFill>
              </a:rPr>
              <a:t>150 oysters</a:t>
            </a:r>
            <a:endParaRPr lang="en-US" dirty="0">
              <a:solidFill>
                <a:schemeClr val="tx1">
                  <a:lumMod val="65000"/>
                  <a:lumOff val="35000"/>
                </a:schemeClr>
              </a:solidFill>
            </a:endParaRPr>
          </a:p>
        </p:txBody>
      </p:sp>
      <p:sp>
        <p:nvSpPr>
          <p:cNvPr id="4" name="Bent Arrow 3"/>
          <p:cNvSpPr/>
          <p:nvPr/>
        </p:nvSpPr>
        <p:spPr>
          <a:xfrm rot="10800000">
            <a:off x="3467614" y="5150834"/>
            <a:ext cx="1974744" cy="957966"/>
          </a:xfrm>
          <a:prstGeom prst="bentArrow">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solidFill>
                <a:schemeClr val="tx1"/>
              </a:solidFill>
            </a:endParaRPr>
          </a:p>
        </p:txBody>
      </p:sp>
      <p:sp>
        <p:nvSpPr>
          <p:cNvPr id="52" name="Right Bracket 51"/>
          <p:cNvSpPr/>
          <p:nvPr/>
        </p:nvSpPr>
        <p:spPr>
          <a:xfrm rot="16200000" flipH="1">
            <a:off x="6799785" y="2768823"/>
            <a:ext cx="349184" cy="3891232"/>
          </a:xfrm>
          <a:prstGeom prst="rightBracket">
            <a:avLst/>
          </a:prstGeom>
          <a:ln w="76200" cmpd="sng"/>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59" name="TextBox 58"/>
          <p:cNvSpPr txBox="1"/>
          <p:nvPr/>
        </p:nvSpPr>
        <p:spPr>
          <a:xfrm>
            <a:off x="6745810" y="5294700"/>
            <a:ext cx="2174183" cy="1200329"/>
          </a:xfrm>
          <a:prstGeom prst="rect">
            <a:avLst/>
          </a:prstGeom>
          <a:noFill/>
        </p:spPr>
        <p:txBody>
          <a:bodyPr wrap="square" rtlCol="0">
            <a:spAutoFit/>
          </a:bodyPr>
          <a:lstStyle/>
          <a:p>
            <a:pPr algn="ctr"/>
            <a:r>
              <a:rPr lang="en-US" dirty="0" smtClean="0">
                <a:solidFill>
                  <a:schemeClr val="tx1">
                    <a:lumMod val="65000"/>
                    <a:lumOff val="35000"/>
                  </a:schemeClr>
                </a:solidFill>
              </a:rPr>
              <a:t>Water chemistry data (temperature, dissolved oxygen)</a:t>
            </a:r>
            <a:endParaRPr lang="en-US" dirty="0">
              <a:solidFill>
                <a:schemeClr val="tx1">
                  <a:lumMod val="65000"/>
                  <a:lumOff val="35000"/>
                </a:schemeClr>
              </a:solidFill>
            </a:endParaRPr>
          </a:p>
        </p:txBody>
      </p:sp>
      <p:sp>
        <p:nvSpPr>
          <p:cNvPr id="60" name="Bent Arrow 59"/>
          <p:cNvSpPr/>
          <p:nvPr/>
        </p:nvSpPr>
        <p:spPr>
          <a:xfrm rot="10800000" flipH="1">
            <a:off x="5548935" y="5150838"/>
            <a:ext cx="1068632" cy="1159558"/>
          </a:xfrm>
          <a:prstGeom prst="bentArrow">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solidFill>
                <a:schemeClr val="tx1"/>
              </a:solidFill>
            </a:endParaRPr>
          </a:p>
        </p:txBody>
      </p:sp>
      <p:sp>
        <p:nvSpPr>
          <p:cNvPr id="24" name="Rounded Rectangle 23"/>
          <p:cNvSpPr/>
          <p:nvPr/>
        </p:nvSpPr>
        <p:spPr>
          <a:xfrm>
            <a:off x="265888" y="2798200"/>
            <a:ext cx="1008889" cy="701704"/>
          </a:xfrm>
          <a:prstGeom prst="roundRect">
            <a:avLst/>
          </a:prstGeom>
          <a:noFill/>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
        <p:nvSpPr>
          <p:cNvPr id="65" name="Rounded Rectangle 64"/>
          <p:cNvSpPr/>
          <p:nvPr/>
        </p:nvSpPr>
        <p:spPr>
          <a:xfrm>
            <a:off x="6722453" y="5207937"/>
            <a:ext cx="2197540" cy="1410768"/>
          </a:xfrm>
          <a:prstGeom prst="roundRect">
            <a:avLst/>
          </a:prstGeom>
          <a:noFill/>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grpSp>
        <p:nvGrpSpPr>
          <p:cNvPr id="30" name="Group 29"/>
          <p:cNvGrpSpPr/>
          <p:nvPr/>
        </p:nvGrpSpPr>
        <p:grpSpPr>
          <a:xfrm>
            <a:off x="1697286" y="5498604"/>
            <a:ext cx="1785613" cy="768380"/>
            <a:chOff x="2198508" y="5777513"/>
            <a:chExt cx="1785613" cy="768380"/>
          </a:xfrm>
        </p:grpSpPr>
        <p:sp>
          <p:nvSpPr>
            <p:cNvPr id="66" name="TextBox 65"/>
            <p:cNvSpPr txBox="1"/>
            <p:nvPr/>
          </p:nvSpPr>
          <p:spPr>
            <a:xfrm>
              <a:off x="2198508" y="5823783"/>
              <a:ext cx="1785613" cy="646331"/>
            </a:xfrm>
            <a:prstGeom prst="rect">
              <a:avLst/>
            </a:prstGeom>
            <a:noFill/>
          </p:spPr>
          <p:txBody>
            <a:bodyPr wrap="square" rtlCol="0">
              <a:spAutoFit/>
            </a:bodyPr>
            <a:lstStyle/>
            <a:p>
              <a:pPr algn="ctr"/>
              <a:r>
                <a:rPr lang="en-US" dirty="0" smtClean="0">
                  <a:solidFill>
                    <a:schemeClr val="tx1">
                      <a:lumMod val="65000"/>
                      <a:lumOff val="35000"/>
                    </a:schemeClr>
                  </a:solidFill>
                </a:rPr>
                <a:t>Protein extraction</a:t>
              </a:r>
              <a:endParaRPr lang="en-US" dirty="0">
                <a:solidFill>
                  <a:schemeClr val="tx1">
                    <a:lumMod val="65000"/>
                    <a:lumOff val="35000"/>
                  </a:schemeClr>
                </a:solidFill>
              </a:endParaRPr>
            </a:p>
          </p:txBody>
        </p:sp>
        <p:sp>
          <p:nvSpPr>
            <p:cNvPr id="69" name="Rounded Rectangle 68"/>
            <p:cNvSpPr/>
            <p:nvPr/>
          </p:nvSpPr>
          <p:spPr>
            <a:xfrm>
              <a:off x="2428595" y="5777513"/>
              <a:ext cx="1325439" cy="768380"/>
            </a:xfrm>
            <a:prstGeom prst="roundRect">
              <a:avLst/>
            </a:prstGeom>
            <a:noFill/>
          </p:spPr>
          <p:style>
            <a:lnRef idx="2">
              <a:schemeClr val="accent4"/>
            </a:lnRef>
            <a:fillRef idx="1">
              <a:schemeClr val="lt1"/>
            </a:fillRef>
            <a:effectRef idx="0">
              <a:schemeClr val="accent4"/>
            </a:effectRef>
            <a:fontRef idx="minor">
              <a:schemeClr val="dk1"/>
            </a:fontRef>
          </p:style>
          <p:txBody>
            <a:bodyPr rtlCol="0" anchor="ctr"/>
            <a:lstStyle/>
            <a:p>
              <a:pPr algn="ctr"/>
              <a:endParaRPr lang="en-US"/>
            </a:p>
          </p:txBody>
        </p:sp>
      </p:grpSp>
    </p:spTree>
    <p:extLst>
      <p:ext uri="{BB962C8B-B14F-4D97-AF65-F5344CB8AC3E}">
        <p14:creationId xmlns:p14="http://schemas.microsoft.com/office/powerpoint/2010/main" val="302672825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600" b="1" dirty="0" smtClean="0">
                <a:latin typeface="Encode Sans Normal"/>
                <a:cs typeface="Encode Sans Normal"/>
              </a:rPr>
              <a:t>Outline</a:t>
            </a:r>
            <a:endParaRPr lang="en-US" sz="4600" b="1" dirty="0">
              <a:latin typeface="Encode Sans Normal"/>
              <a:cs typeface="Encode Sans Normal"/>
            </a:endParaRPr>
          </a:p>
        </p:txBody>
      </p:sp>
      <p:sp>
        <p:nvSpPr>
          <p:cNvPr id="3" name="Content Placeholder 2"/>
          <p:cNvSpPr>
            <a:spLocks noGrp="1"/>
          </p:cNvSpPr>
          <p:nvPr>
            <p:ph idx="1"/>
          </p:nvPr>
        </p:nvSpPr>
        <p:spPr>
          <a:xfrm>
            <a:off x="782241" y="2084626"/>
            <a:ext cx="3858569" cy="2064312"/>
          </a:xfrm>
        </p:spPr>
        <p:txBody>
          <a:bodyPr>
            <a:noAutofit/>
          </a:bodyPr>
          <a:lstStyle/>
          <a:p>
            <a:pPr>
              <a:lnSpc>
                <a:spcPct val="80000"/>
              </a:lnSpc>
            </a:pPr>
            <a:r>
              <a:rPr lang="en-US" sz="2800" dirty="0" smtClean="0"/>
              <a:t>Importance of Proteins</a:t>
            </a:r>
          </a:p>
          <a:p>
            <a:pPr>
              <a:lnSpc>
                <a:spcPct val="80000"/>
              </a:lnSpc>
            </a:pPr>
            <a:r>
              <a:rPr lang="en-US" sz="2800" dirty="0" err="1" smtClean="0"/>
              <a:t>Outplant</a:t>
            </a:r>
            <a:r>
              <a:rPr lang="en-US" sz="2800" dirty="0" smtClean="0"/>
              <a:t> experiment</a:t>
            </a:r>
          </a:p>
          <a:p>
            <a:pPr>
              <a:lnSpc>
                <a:spcPct val="80000"/>
              </a:lnSpc>
            </a:pPr>
            <a:r>
              <a:rPr lang="en-US" sz="2800" dirty="0" smtClean="0"/>
              <a:t>Proteomic resource</a:t>
            </a:r>
          </a:p>
        </p:txBody>
      </p:sp>
      <p:sp>
        <p:nvSpPr>
          <p:cNvPr id="9" name="TextBox 8"/>
          <p:cNvSpPr txBox="1"/>
          <p:nvPr/>
        </p:nvSpPr>
        <p:spPr>
          <a:xfrm>
            <a:off x="1031758" y="4959713"/>
            <a:ext cx="3609053" cy="1477328"/>
          </a:xfrm>
          <a:prstGeom prst="rect">
            <a:avLst/>
          </a:prstGeom>
          <a:noFill/>
        </p:spPr>
        <p:txBody>
          <a:bodyPr wrap="square" rtlCol="0">
            <a:spAutoFit/>
          </a:bodyPr>
          <a:lstStyle/>
          <a:p>
            <a:r>
              <a:rPr lang="en-US" b="1" dirty="0" smtClean="0"/>
              <a:t>Acknowledgements</a:t>
            </a:r>
            <a:r>
              <a:rPr lang="en-US" dirty="0" smtClean="0"/>
              <a:t>: </a:t>
            </a:r>
          </a:p>
          <a:p>
            <a:r>
              <a:rPr lang="en-US" dirty="0" smtClean="0"/>
              <a:t>Roberts Lab</a:t>
            </a:r>
          </a:p>
          <a:p>
            <a:r>
              <a:rPr lang="en-US" dirty="0" smtClean="0"/>
              <a:t>Micah </a:t>
            </a:r>
            <a:r>
              <a:rPr lang="en-US" dirty="0" err="1" smtClean="0"/>
              <a:t>Horwith</a:t>
            </a:r>
            <a:endParaRPr lang="en-US" baseline="30000" dirty="0" smtClean="0"/>
          </a:p>
          <a:p>
            <a:r>
              <a:rPr lang="en-US" dirty="0" smtClean="0"/>
              <a:t>Alex Lowe</a:t>
            </a:r>
          </a:p>
          <a:p>
            <a:r>
              <a:rPr lang="en-US" dirty="0" smtClean="0"/>
              <a:t>Emma Timmins-</a:t>
            </a:r>
            <a:r>
              <a:rPr lang="en-US" dirty="0" err="1" smtClean="0"/>
              <a:t>Schiffman</a:t>
            </a:r>
            <a:endParaRPr lang="en-US" dirty="0"/>
          </a:p>
        </p:txBody>
      </p:sp>
      <p:sp>
        <p:nvSpPr>
          <p:cNvPr id="15" name="TextBox 14"/>
          <p:cNvSpPr txBox="1"/>
          <p:nvPr/>
        </p:nvSpPr>
        <p:spPr>
          <a:xfrm>
            <a:off x="2316007" y="5234283"/>
            <a:ext cx="240772" cy="215444"/>
          </a:xfrm>
          <a:prstGeom prst="rect">
            <a:avLst/>
          </a:prstGeom>
          <a:noFill/>
        </p:spPr>
        <p:txBody>
          <a:bodyPr wrap="none" rtlCol="0">
            <a:spAutoFit/>
          </a:bodyPr>
          <a:lstStyle/>
          <a:p>
            <a:r>
              <a:rPr lang="en-US" sz="800" dirty="0" smtClean="0"/>
              <a:t>1</a:t>
            </a:r>
            <a:endParaRPr lang="en-US" sz="800" dirty="0"/>
          </a:p>
        </p:txBody>
      </p:sp>
      <p:sp>
        <p:nvSpPr>
          <p:cNvPr id="16" name="TextBox 15"/>
          <p:cNvSpPr txBox="1"/>
          <p:nvPr/>
        </p:nvSpPr>
        <p:spPr>
          <a:xfrm>
            <a:off x="2609106" y="5494339"/>
            <a:ext cx="240772" cy="215444"/>
          </a:xfrm>
          <a:prstGeom prst="rect">
            <a:avLst/>
          </a:prstGeom>
          <a:noFill/>
        </p:spPr>
        <p:txBody>
          <a:bodyPr wrap="none" rtlCol="0">
            <a:spAutoFit/>
          </a:bodyPr>
          <a:lstStyle/>
          <a:p>
            <a:r>
              <a:rPr lang="en-US" sz="800" dirty="0" smtClean="0"/>
              <a:t>2</a:t>
            </a:r>
            <a:endParaRPr lang="en-US" sz="800" dirty="0"/>
          </a:p>
        </p:txBody>
      </p:sp>
      <p:sp>
        <p:nvSpPr>
          <p:cNvPr id="17" name="TextBox 16"/>
          <p:cNvSpPr txBox="1"/>
          <p:nvPr/>
        </p:nvSpPr>
        <p:spPr>
          <a:xfrm>
            <a:off x="2177453" y="5798466"/>
            <a:ext cx="240772" cy="215444"/>
          </a:xfrm>
          <a:prstGeom prst="rect">
            <a:avLst/>
          </a:prstGeom>
          <a:noFill/>
        </p:spPr>
        <p:txBody>
          <a:bodyPr wrap="none" rtlCol="0">
            <a:spAutoFit/>
          </a:bodyPr>
          <a:lstStyle/>
          <a:p>
            <a:r>
              <a:rPr lang="en-US" sz="800" dirty="0"/>
              <a:t>3</a:t>
            </a:r>
          </a:p>
        </p:txBody>
      </p:sp>
      <p:sp>
        <p:nvSpPr>
          <p:cNvPr id="18" name="TextBox 17"/>
          <p:cNvSpPr txBox="1"/>
          <p:nvPr/>
        </p:nvSpPr>
        <p:spPr>
          <a:xfrm>
            <a:off x="3817801" y="6069959"/>
            <a:ext cx="240772" cy="215444"/>
          </a:xfrm>
          <a:prstGeom prst="rect">
            <a:avLst/>
          </a:prstGeom>
          <a:noFill/>
        </p:spPr>
        <p:txBody>
          <a:bodyPr wrap="none" rtlCol="0">
            <a:spAutoFit/>
          </a:bodyPr>
          <a:lstStyle/>
          <a:p>
            <a:r>
              <a:rPr lang="en-US" sz="800" smtClean="0"/>
              <a:t>4</a:t>
            </a:r>
            <a:endParaRPr lang="en-US" sz="800" dirty="0"/>
          </a:p>
        </p:txBody>
      </p:sp>
      <p:grpSp>
        <p:nvGrpSpPr>
          <p:cNvPr id="27" name="Group 26"/>
          <p:cNvGrpSpPr/>
          <p:nvPr/>
        </p:nvGrpSpPr>
        <p:grpSpPr>
          <a:xfrm>
            <a:off x="4533539" y="1966207"/>
            <a:ext cx="4118837" cy="4266468"/>
            <a:chOff x="4533539" y="2039947"/>
            <a:chExt cx="4118837" cy="4266468"/>
          </a:xfrm>
        </p:grpSpPr>
        <p:grpSp>
          <p:nvGrpSpPr>
            <p:cNvPr id="25" name="Group 24"/>
            <p:cNvGrpSpPr/>
            <p:nvPr/>
          </p:nvGrpSpPr>
          <p:grpSpPr>
            <a:xfrm>
              <a:off x="4533539" y="2115453"/>
              <a:ext cx="2144767" cy="1883830"/>
              <a:chOff x="4533539" y="2115453"/>
              <a:chExt cx="2144767" cy="1883830"/>
            </a:xfrm>
          </p:grpSpPr>
          <p:pic>
            <p:nvPicPr>
              <p:cNvPr id="5" name="Picture 4" descr="2af91314-9915-11e6-9c11-4c4dc142898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33539" y="2115453"/>
                <a:ext cx="2144767" cy="1883830"/>
              </a:xfrm>
              <a:prstGeom prst="rect">
                <a:avLst/>
              </a:prstGeom>
            </p:spPr>
          </p:pic>
          <p:sp>
            <p:nvSpPr>
              <p:cNvPr id="11" name="TextBox 10"/>
              <p:cNvSpPr txBox="1"/>
              <p:nvPr/>
            </p:nvSpPr>
            <p:spPr>
              <a:xfrm>
                <a:off x="6351683" y="3783839"/>
                <a:ext cx="240772" cy="215444"/>
              </a:xfrm>
              <a:prstGeom prst="rect">
                <a:avLst/>
              </a:prstGeom>
              <a:noFill/>
            </p:spPr>
            <p:txBody>
              <a:bodyPr wrap="none" rtlCol="0">
                <a:spAutoFit/>
              </a:bodyPr>
              <a:lstStyle/>
              <a:p>
                <a:r>
                  <a:rPr lang="en-US" sz="800" dirty="0" smtClean="0"/>
                  <a:t>1</a:t>
                </a:r>
                <a:endParaRPr lang="en-US" sz="800" dirty="0"/>
              </a:p>
            </p:txBody>
          </p:sp>
        </p:grpSp>
        <p:grpSp>
          <p:nvGrpSpPr>
            <p:cNvPr id="19" name="Group 18"/>
            <p:cNvGrpSpPr/>
            <p:nvPr/>
          </p:nvGrpSpPr>
          <p:grpSpPr>
            <a:xfrm>
              <a:off x="6747376" y="2039947"/>
              <a:ext cx="1905000" cy="1959336"/>
              <a:chOff x="6747376" y="2039947"/>
              <a:chExt cx="1905000" cy="1959336"/>
            </a:xfrm>
          </p:grpSpPr>
          <p:pic>
            <p:nvPicPr>
              <p:cNvPr id="4" name="Picture 3" descr="35433815@N08_l.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47376" y="2039947"/>
                <a:ext cx="1905000" cy="1905000"/>
              </a:xfrm>
              <a:prstGeom prst="rect">
                <a:avLst/>
              </a:prstGeom>
            </p:spPr>
          </p:pic>
          <p:sp>
            <p:nvSpPr>
              <p:cNvPr id="12" name="TextBox 11"/>
              <p:cNvSpPr txBox="1"/>
              <p:nvPr/>
            </p:nvSpPr>
            <p:spPr>
              <a:xfrm>
                <a:off x="8410599" y="3783839"/>
                <a:ext cx="240772" cy="215444"/>
              </a:xfrm>
              <a:prstGeom prst="rect">
                <a:avLst/>
              </a:prstGeom>
              <a:noFill/>
            </p:spPr>
            <p:txBody>
              <a:bodyPr wrap="none" rtlCol="0">
                <a:spAutoFit/>
              </a:bodyPr>
              <a:lstStyle/>
              <a:p>
                <a:r>
                  <a:rPr lang="en-US" sz="800" dirty="0"/>
                  <a:t>2</a:t>
                </a:r>
              </a:p>
            </p:txBody>
          </p:sp>
        </p:grpSp>
        <p:grpSp>
          <p:nvGrpSpPr>
            <p:cNvPr id="21" name="Group 20"/>
            <p:cNvGrpSpPr/>
            <p:nvPr/>
          </p:nvGrpSpPr>
          <p:grpSpPr>
            <a:xfrm>
              <a:off x="6884778" y="4380038"/>
              <a:ext cx="1766593" cy="1926377"/>
              <a:chOff x="6884778" y="4380038"/>
              <a:chExt cx="1766593" cy="1926377"/>
            </a:xfrm>
          </p:grpSpPr>
          <p:pic>
            <p:nvPicPr>
              <p:cNvPr id="8" name="Picture 7"/>
              <p:cNvPicPr>
                <a:picLocks noChangeAspect="1"/>
              </p:cNvPicPr>
              <p:nvPr/>
            </p:nvPicPr>
            <p:blipFill rotWithShape="1">
              <a:blip r:embed="rId5">
                <a:extLst>
                  <a:ext uri="{28A0092B-C50C-407E-A947-70E740481C1C}">
                    <a14:useLocalDpi xmlns:a14="http://schemas.microsoft.com/office/drawing/2010/main" val="0"/>
                  </a:ext>
                </a:extLst>
              </a:blip>
              <a:srcRect l="16286" t="16876" r="14608" b="7214"/>
              <a:stretch/>
            </p:blipFill>
            <p:spPr>
              <a:xfrm>
                <a:off x="6884778" y="4380038"/>
                <a:ext cx="1753705" cy="1926377"/>
              </a:xfrm>
              <a:prstGeom prst="rect">
                <a:avLst/>
              </a:prstGeom>
            </p:spPr>
          </p:pic>
          <p:sp>
            <p:nvSpPr>
              <p:cNvPr id="14" name="TextBox 13"/>
              <p:cNvSpPr txBox="1"/>
              <p:nvPr/>
            </p:nvSpPr>
            <p:spPr>
              <a:xfrm>
                <a:off x="8410599" y="6090971"/>
                <a:ext cx="240772" cy="215444"/>
              </a:xfrm>
              <a:prstGeom prst="rect">
                <a:avLst/>
              </a:prstGeom>
              <a:noFill/>
            </p:spPr>
            <p:txBody>
              <a:bodyPr wrap="none" rtlCol="0">
                <a:spAutoFit/>
              </a:bodyPr>
              <a:lstStyle/>
              <a:p>
                <a:r>
                  <a:rPr lang="en-US" sz="800" dirty="0" smtClean="0"/>
                  <a:t>4</a:t>
                </a:r>
                <a:endParaRPr lang="en-US" sz="800" dirty="0"/>
              </a:p>
            </p:txBody>
          </p:sp>
        </p:grpSp>
        <p:grpSp>
          <p:nvGrpSpPr>
            <p:cNvPr id="26" name="Group 25"/>
            <p:cNvGrpSpPr/>
            <p:nvPr/>
          </p:nvGrpSpPr>
          <p:grpSpPr>
            <a:xfrm>
              <a:off x="4704951" y="4602472"/>
              <a:ext cx="1887504" cy="1703943"/>
              <a:chOff x="4704951" y="4602472"/>
              <a:chExt cx="1887504" cy="1703943"/>
            </a:xfrm>
          </p:grpSpPr>
          <p:pic>
            <p:nvPicPr>
              <p:cNvPr id="22" name="Picture 2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704951" y="4602472"/>
                <a:ext cx="1742951" cy="1481509"/>
              </a:xfrm>
              <a:prstGeom prst="rect">
                <a:avLst/>
              </a:prstGeom>
            </p:spPr>
          </p:pic>
          <p:sp>
            <p:nvSpPr>
              <p:cNvPr id="24" name="TextBox 23"/>
              <p:cNvSpPr txBox="1"/>
              <p:nvPr/>
            </p:nvSpPr>
            <p:spPr>
              <a:xfrm>
                <a:off x="6351683" y="6090971"/>
                <a:ext cx="240772" cy="215444"/>
              </a:xfrm>
              <a:prstGeom prst="rect">
                <a:avLst/>
              </a:prstGeom>
              <a:noFill/>
            </p:spPr>
            <p:txBody>
              <a:bodyPr wrap="square" rtlCol="0">
                <a:spAutoFit/>
              </a:bodyPr>
              <a:lstStyle/>
              <a:p>
                <a:r>
                  <a:rPr lang="en-US" sz="800" dirty="0"/>
                  <a:t>3</a:t>
                </a:r>
              </a:p>
            </p:txBody>
          </p:sp>
        </p:grpSp>
      </p:grpSp>
    </p:spTree>
    <p:extLst>
      <p:ext uri="{BB962C8B-B14F-4D97-AF65-F5344CB8AC3E}">
        <p14:creationId xmlns:p14="http://schemas.microsoft.com/office/powerpoint/2010/main" val="70693186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600" b="1" dirty="0" smtClean="0">
                <a:latin typeface="Encode Sans Normal"/>
                <a:cs typeface="Encode Sans Normal"/>
              </a:rPr>
              <a:t>Puget Sound is Changing</a:t>
            </a:r>
            <a:endParaRPr lang="en-US" sz="4600" b="1" dirty="0">
              <a:latin typeface="Encode Sans Normal"/>
              <a:cs typeface="Encode Sans Normal"/>
            </a:endParaRPr>
          </a:p>
        </p:txBody>
      </p:sp>
      <p:sp>
        <p:nvSpPr>
          <p:cNvPr id="3" name="Content Placeholder 2"/>
          <p:cNvSpPr>
            <a:spLocks noGrp="1"/>
          </p:cNvSpPr>
          <p:nvPr>
            <p:ph idx="1"/>
          </p:nvPr>
        </p:nvSpPr>
        <p:spPr>
          <a:xfrm>
            <a:off x="5309419" y="2318763"/>
            <a:ext cx="3604394" cy="2064312"/>
          </a:xfrm>
        </p:spPr>
        <p:txBody>
          <a:bodyPr>
            <a:noAutofit/>
          </a:bodyPr>
          <a:lstStyle/>
          <a:p>
            <a:pPr>
              <a:lnSpc>
                <a:spcPct val="80000"/>
              </a:lnSpc>
            </a:pPr>
            <a:r>
              <a:rPr lang="en-US" sz="2800" dirty="0" smtClean="0"/>
              <a:t>Variable conditions</a:t>
            </a:r>
            <a:endParaRPr lang="en-US" sz="2800" dirty="0"/>
          </a:p>
          <a:p>
            <a:pPr>
              <a:lnSpc>
                <a:spcPct val="80000"/>
              </a:lnSpc>
            </a:pPr>
            <a:r>
              <a:rPr lang="en-US" sz="2800" b="1" dirty="0" smtClean="0"/>
              <a:t>Proteins</a:t>
            </a:r>
            <a:r>
              <a:rPr lang="en-US" sz="2800" dirty="0" smtClean="0"/>
              <a:t>: direct connection to environmental response</a:t>
            </a:r>
          </a:p>
          <a:p>
            <a:pPr>
              <a:lnSpc>
                <a:spcPct val="80000"/>
              </a:lnSpc>
            </a:pPr>
            <a:r>
              <a:rPr lang="en-US" sz="2800" dirty="0"/>
              <a:t>Success in previous studies </a:t>
            </a:r>
            <a:r>
              <a:rPr lang="en-US" sz="1600" dirty="0"/>
              <a:t>(</a:t>
            </a:r>
            <a:r>
              <a:rPr lang="en-US" sz="1600" dirty="0" smtClean="0"/>
              <a:t>Timmins-</a:t>
            </a:r>
            <a:r>
              <a:rPr lang="en-US" sz="1600" dirty="0" err="1" smtClean="0"/>
              <a:t>Schiffman</a:t>
            </a:r>
            <a:r>
              <a:rPr lang="en-US" sz="1600" dirty="0" smtClean="0"/>
              <a:t> 2014</a:t>
            </a:r>
            <a:r>
              <a:rPr lang="en-US" sz="1600" dirty="0"/>
              <a:t>)</a:t>
            </a:r>
            <a:endParaRPr lang="en-US" sz="1600" dirty="0" smtClean="0"/>
          </a:p>
          <a:p>
            <a:pPr>
              <a:lnSpc>
                <a:spcPct val="80000"/>
              </a:lnSpc>
            </a:pPr>
            <a:endParaRPr lang="en-US" sz="2800" dirty="0" smtClean="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244" y="2173815"/>
            <a:ext cx="5065614" cy="3989373"/>
          </a:xfrm>
          <a:prstGeom prst="rect">
            <a:avLst/>
          </a:prstGeom>
        </p:spPr>
      </p:pic>
      <p:sp>
        <p:nvSpPr>
          <p:cNvPr id="7" name="Rectangle 6"/>
          <p:cNvSpPr/>
          <p:nvPr/>
        </p:nvSpPr>
        <p:spPr>
          <a:xfrm>
            <a:off x="336898" y="6092016"/>
            <a:ext cx="978153" cy="215444"/>
          </a:xfrm>
          <a:prstGeom prst="rect">
            <a:avLst/>
          </a:prstGeom>
        </p:spPr>
        <p:txBody>
          <a:bodyPr wrap="none">
            <a:spAutoFit/>
          </a:bodyPr>
          <a:lstStyle/>
          <a:p>
            <a:r>
              <a:rPr lang="en-US" sz="800" dirty="0" smtClean="0"/>
              <a:t>Feely et al. 2010</a:t>
            </a:r>
            <a:endParaRPr lang="en-US" sz="800" dirty="0"/>
          </a:p>
        </p:txBody>
      </p:sp>
    </p:spTree>
    <p:extLst>
      <p:ext uri="{BB962C8B-B14F-4D97-AF65-F5344CB8AC3E}">
        <p14:creationId xmlns:p14="http://schemas.microsoft.com/office/powerpoint/2010/main" val="78863710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yearling-27.jpg"/>
          <p:cNvPicPr>
            <a:picLocks noChangeAspect="1"/>
          </p:cNvPicPr>
          <p:nvPr/>
        </p:nvPicPr>
        <p:blipFill rotWithShape="1">
          <a:blip r:embed="rId3">
            <a:extLst>
              <a:ext uri="{28A0092B-C50C-407E-A947-70E740481C1C}">
                <a14:useLocalDpi xmlns:a14="http://schemas.microsoft.com/office/drawing/2010/main" val="0"/>
              </a:ext>
            </a:extLst>
          </a:blip>
          <a:srcRect l="3793" t="4482" r="8138" b="6518"/>
          <a:stretch/>
        </p:blipFill>
        <p:spPr>
          <a:xfrm>
            <a:off x="0" y="-72581"/>
            <a:ext cx="9144000" cy="6930581"/>
          </a:xfrm>
          <a:prstGeom prst="rect">
            <a:avLst/>
          </a:prstGeom>
        </p:spPr>
      </p:pic>
      <p:sp>
        <p:nvSpPr>
          <p:cNvPr id="2" name="Title 1"/>
          <p:cNvSpPr>
            <a:spLocks noGrp="1"/>
          </p:cNvSpPr>
          <p:nvPr>
            <p:ph type="ctrTitle"/>
          </p:nvPr>
        </p:nvSpPr>
        <p:spPr>
          <a:xfrm>
            <a:off x="0" y="1703951"/>
            <a:ext cx="8915400" cy="3259935"/>
          </a:xfrm>
        </p:spPr>
        <p:txBody>
          <a:bodyPr>
            <a:noAutofit/>
          </a:bodyPr>
          <a:lstStyle/>
          <a:p>
            <a:r>
              <a:rPr lang="en-US" sz="4000" b="1" dirty="0" smtClean="0">
                <a:latin typeface="Encode Sans Normal"/>
                <a:cs typeface="Encode Sans Normal"/>
              </a:rPr>
              <a:t>How does environmental variability affect </a:t>
            </a:r>
            <a:r>
              <a:rPr lang="en-US" sz="4000" b="1" i="1" dirty="0" smtClean="0">
                <a:latin typeface="Encode Sans Normal"/>
                <a:cs typeface="Encode Sans Normal"/>
              </a:rPr>
              <a:t>C. </a:t>
            </a:r>
            <a:r>
              <a:rPr lang="en-US" sz="4000" b="1" i="1" dirty="0" err="1" smtClean="0">
                <a:latin typeface="Encode Sans Normal"/>
                <a:cs typeface="Encode Sans Normal"/>
              </a:rPr>
              <a:t>gigas</a:t>
            </a:r>
            <a:r>
              <a:rPr lang="en-US" sz="4000" b="1" dirty="0" smtClean="0">
                <a:latin typeface="Encode Sans Normal"/>
                <a:cs typeface="Encode Sans Normal"/>
              </a:rPr>
              <a:t>’ physiological response?</a:t>
            </a:r>
            <a:endParaRPr lang="en-US" sz="4000" b="1" dirty="0">
              <a:latin typeface="Encode Sans Normal"/>
              <a:cs typeface="Encode Sans Normal"/>
            </a:endParaRPr>
          </a:p>
        </p:txBody>
      </p:sp>
    </p:spTree>
    <p:extLst>
      <p:ext uri="{BB962C8B-B14F-4D97-AF65-F5344CB8AC3E}">
        <p14:creationId xmlns:p14="http://schemas.microsoft.com/office/powerpoint/2010/main" val="309554258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DNRSamplingMap.jpg"/>
          <p:cNvPicPr>
            <a:picLocks noChangeAspect="1"/>
          </p:cNvPicPr>
          <p:nvPr/>
        </p:nvPicPr>
        <p:blipFill rotWithShape="1">
          <a:blip r:embed="rId3" cstate="print">
            <a:extLst>
              <a:ext uri="{28A0092B-C50C-407E-A947-70E740481C1C}">
                <a14:useLocalDpi xmlns:a14="http://schemas.microsoft.com/office/drawing/2010/main" val="0"/>
              </a:ext>
            </a:extLst>
          </a:blip>
          <a:srcRect l="8276" t="10972" r="9071" b="10840"/>
          <a:stretch/>
        </p:blipFill>
        <p:spPr>
          <a:xfrm>
            <a:off x="235164" y="1210184"/>
            <a:ext cx="8681029" cy="5686645"/>
          </a:xfrm>
          <a:prstGeom prst="rect">
            <a:avLst/>
          </a:prstGeom>
        </p:spPr>
      </p:pic>
      <p:sp>
        <p:nvSpPr>
          <p:cNvPr id="2" name="Title 1"/>
          <p:cNvSpPr>
            <a:spLocks noGrp="1"/>
          </p:cNvSpPr>
          <p:nvPr>
            <p:ph type="title"/>
          </p:nvPr>
        </p:nvSpPr>
        <p:spPr>
          <a:xfrm>
            <a:off x="2381" y="510741"/>
            <a:ext cx="8913813" cy="914400"/>
          </a:xfrm>
        </p:spPr>
        <p:txBody>
          <a:bodyPr>
            <a:noAutofit/>
          </a:bodyPr>
          <a:lstStyle/>
          <a:p>
            <a:r>
              <a:rPr lang="en-US" sz="4500" b="1" dirty="0" err="1" smtClean="0">
                <a:latin typeface="Encode Sans Normal"/>
                <a:cs typeface="Encode Sans Normal"/>
              </a:rPr>
              <a:t>Outplant</a:t>
            </a:r>
            <a:r>
              <a:rPr lang="en-US" sz="4500" b="1" dirty="0" smtClean="0">
                <a:latin typeface="Encode Sans Normal"/>
                <a:cs typeface="Encode Sans Normal"/>
              </a:rPr>
              <a:t> Experiment</a:t>
            </a:r>
            <a:endParaRPr lang="en-US" sz="4500" b="1" dirty="0"/>
          </a:p>
        </p:txBody>
      </p:sp>
      <p:sp>
        <p:nvSpPr>
          <p:cNvPr id="11" name="Content Placeholder 2"/>
          <p:cNvSpPr>
            <a:spLocks noGrp="1"/>
          </p:cNvSpPr>
          <p:nvPr>
            <p:ph idx="1"/>
          </p:nvPr>
        </p:nvSpPr>
        <p:spPr>
          <a:xfrm>
            <a:off x="405848" y="1669226"/>
            <a:ext cx="4375284" cy="3904259"/>
          </a:xfrm>
        </p:spPr>
        <p:txBody>
          <a:bodyPr>
            <a:normAutofit/>
          </a:bodyPr>
          <a:lstStyle/>
          <a:p>
            <a:r>
              <a:rPr lang="en-US" dirty="0" smtClean="0">
                <a:solidFill>
                  <a:schemeClr val="bg1"/>
                </a:solidFill>
              </a:rPr>
              <a:t>150 sibling oysters </a:t>
            </a:r>
            <a:r>
              <a:rPr lang="en-US" dirty="0" err="1" smtClean="0">
                <a:solidFill>
                  <a:schemeClr val="bg1"/>
                </a:solidFill>
              </a:rPr>
              <a:t>outplanted</a:t>
            </a:r>
            <a:r>
              <a:rPr lang="en-US" dirty="0" smtClean="0">
                <a:solidFill>
                  <a:schemeClr val="bg1"/>
                </a:solidFill>
              </a:rPr>
              <a:t> June 2016</a:t>
            </a:r>
          </a:p>
          <a:p>
            <a:r>
              <a:rPr lang="en-US" dirty="0" smtClean="0">
                <a:solidFill>
                  <a:schemeClr val="bg1"/>
                </a:solidFill>
              </a:rPr>
              <a:t>5 sample sites</a:t>
            </a:r>
          </a:p>
          <a:p>
            <a:pPr lvl="1"/>
            <a:r>
              <a:rPr lang="en-US" dirty="0" err="1" smtClean="0">
                <a:solidFill>
                  <a:schemeClr val="bg1"/>
                </a:solidFill>
              </a:rPr>
              <a:t>Fidalgo</a:t>
            </a:r>
            <a:r>
              <a:rPr lang="en-US" dirty="0" smtClean="0">
                <a:solidFill>
                  <a:schemeClr val="bg1"/>
                </a:solidFill>
              </a:rPr>
              <a:t> Bay (FB)</a:t>
            </a:r>
          </a:p>
          <a:p>
            <a:pPr lvl="1"/>
            <a:r>
              <a:rPr lang="en-US" dirty="0" smtClean="0">
                <a:solidFill>
                  <a:schemeClr val="bg1"/>
                </a:solidFill>
              </a:rPr>
              <a:t>Port Gamble Bay (PG)</a:t>
            </a:r>
          </a:p>
          <a:p>
            <a:pPr lvl="1"/>
            <a:r>
              <a:rPr lang="en-US" dirty="0" smtClean="0">
                <a:solidFill>
                  <a:schemeClr val="bg1"/>
                </a:solidFill>
              </a:rPr>
              <a:t>Skokomish River Delta (SK)</a:t>
            </a:r>
          </a:p>
          <a:p>
            <a:pPr lvl="1"/>
            <a:r>
              <a:rPr lang="en-US" dirty="0" smtClean="0">
                <a:solidFill>
                  <a:schemeClr val="bg1"/>
                </a:solidFill>
              </a:rPr>
              <a:t>Case Inlet (CI)</a:t>
            </a:r>
          </a:p>
          <a:p>
            <a:pPr lvl="1"/>
            <a:r>
              <a:rPr lang="en-US" dirty="0" err="1" smtClean="0">
                <a:solidFill>
                  <a:schemeClr val="bg1"/>
                </a:solidFill>
              </a:rPr>
              <a:t>Willapa</a:t>
            </a:r>
            <a:r>
              <a:rPr lang="en-US" dirty="0" smtClean="0">
                <a:solidFill>
                  <a:schemeClr val="bg1"/>
                </a:solidFill>
              </a:rPr>
              <a:t> Bay (WB)</a:t>
            </a:r>
          </a:p>
          <a:p>
            <a:r>
              <a:rPr lang="en-US" dirty="0" smtClean="0">
                <a:solidFill>
                  <a:schemeClr val="bg1"/>
                </a:solidFill>
              </a:rPr>
              <a:t>Differences in pH, DO, temperature measured</a:t>
            </a:r>
          </a:p>
        </p:txBody>
      </p:sp>
    </p:spTree>
    <p:extLst>
      <p:ext uri="{BB962C8B-B14F-4D97-AF65-F5344CB8AC3E}">
        <p14:creationId xmlns:p14="http://schemas.microsoft.com/office/powerpoint/2010/main" val="51770137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81" y="510741"/>
            <a:ext cx="8913813" cy="914400"/>
          </a:xfrm>
        </p:spPr>
        <p:txBody>
          <a:bodyPr>
            <a:normAutofit/>
          </a:bodyPr>
          <a:lstStyle/>
          <a:p>
            <a:r>
              <a:rPr lang="en-US" sz="4600" b="1" dirty="0" smtClean="0">
                <a:latin typeface="Encode Sans Normal"/>
                <a:cs typeface="Encode Sans Normal"/>
              </a:rPr>
              <a:t>Mass Spectrometry</a:t>
            </a:r>
            <a:endParaRPr lang="en-US" sz="4600" b="1" dirty="0"/>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b="35109"/>
          <a:stretch/>
        </p:blipFill>
        <p:spPr>
          <a:xfrm>
            <a:off x="0" y="1565728"/>
            <a:ext cx="9144000" cy="1525815"/>
          </a:xfrm>
          <a:prstGeom prst="rect">
            <a:avLst/>
          </a:prstGeom>
        </p:spPr>
      </p:pic>
      <p:pic>
        <p:nvPicPr>
          <p:cNvPr id="62" name="Picture 61"/>
          <p:cNvPicPr>
            <a:picLocks noChangeAspect="1"/>
          </p:cNvPicPr>
          <p:nvPr/>
        </p:nvPicPr>
        <p:blipFill rotWithShape="1">
          <a:blip r:embed="rId3">
            <a:extLst>
              <a:ext uri="{28A0092B-C50C-407E-A947-70E740481C1C}">
                <a14:useLocalDpi xmlns:a14="http://schemas.microsoft.com/office/drawing/2010/main" val="0"/>
              </a:ext>
            </a:extLst>
          </a:blip>
          <a:srcRect l="35238" r="34762" b="35109"/>
          <a:stretch/>
        </p:blipFill>
        <p:spPr>
          <a:xfrm>
            <a:off x="3200400" y="4171044"/>
            <a:ext cx="2743201" cy="1525815"/>
          </a:xfrm>
          <a:prstGeom prst="rect">
            <a:avLst/>
          </a:prstGeom>
        </p:spPr>
      </p:pic>
      <p:sp>
        <p:nvSpPr>
          <p:cNvPr id="63" name="TextBox 62"/>
          <p:cNvSpPr txBox="1"/>
          <p:nvPr/>
        </p:nvSpPr>
        <p:spPr>
          <a:xfrm>
            <a:off x="2569029" y="3275672"/>
            <a:ext cx="4005943" cy="646331"/>
          </a:xfrm>
          <a:prstGeom prst="rect">
            <a:avLst/>
          </a:prstGeom>
          <a:noFill/>
        </p:spPr>
        <p:txBody>
          <a:bodyPr wrap="square" rtlCol="0">
            <a:spAutoFit/>
          </a:bodyPr>
          <a:lstStyle/>
          <a:p>
            <a:pPr algn="ctr"/>
            <a:r>
              <a:rPr lang="en-US" b="1" dirty="0" smtClean="0">
                <a:solidFill>
                  <a:schemeClr val="tx1">
                    <a:lumMod val="75000"/>
                    <a:lumOff val="25000"/>
                  </a:schemeClr>
                </a:solidFill>
              </a:rPr>
              <a:t>Shotgun Proteomics: </a:t>
            </a:r>
          </a:p>
          <a:p>
            <a:pPr algn="ctr"/>
            <a:r>
              <a:rPr lang="en-US" b="1" dirty="0" smtClean="0">
                <a:solidFill>
                  <a:schemeClr val="tx1">
                    <a:lumMod val="75000"/>
                    <a:lumOff val="25000"/>
                  </a:schemeClr>
                </a:solidFill>
              </a:rPr>
              <a:t>What proteins are there?</a:t>
            </a:r>
            <a:endParaRPr lang="en-US" b="1" dirty="0">
              <a:solidFill>
                <a:schemeClr val="tx1">
                  <a:lumMod val="75000"/>
                  <a:lumOff val="25000"/>
                </a:schemeClr>
              </a:solidFill>
            </a:endParaRPr>
          </a:p>
        </p:txBody>
      </p:sp>
      <p:sp>
        <p:nvSpPr>
          <p:cNvPr id="64" name="TextBox 63"/>
          <p:cNvSpPr txBox="1"/>
          <p:nvPr/>
        </p:nvSpPr>
        <p:spPr>
          <a:xfrm>
            <a:off x="2569029" y="5869617"/>
            <a:ext cx="4005943" cy="646331"/>
          </a:xfrm>
          <a:prstGeom prst="rect">
            <a:avLst/>
          </a:prstGeom>
          <a:noFill/>
        </p:spPr>
        <p:txBody>
          <a:bodyPr wrap="square" rtlCol="0">
            <a:spAutoFit/>
          </a:bodyPr>
          <a:lstStyle/>
          <a:p>
            <a:pPr algn="ctr"/>
            <a:r>
              <a:rPr lang="en-US" b="1" dirty="0" smtClean="0">
                <a:solidFill>
                  <a:schemeClr val="tx1">
                    <a:lumMod val="75000"/>
                    <a:lumOff val="25000"/>
                  </a:schemeClr>
                </a:solidFill>
              </a:rPr>
              <a:t>Selected Reaction Monitoring: What are we interested in?</a:t>
            </a:r>
            <a:endParaRPr lang="en-US" b="1" dirty="0">
              <a:solidFill>
                <a:schemeClr val="tx1">
                  <a:lumMod val="75000"/>
                  <a:lumOff val="25000"/>
                </a:schemeClr>
              </a:solidFill>
            </a:endParaRPr>
          </a:p>
        </p:txBody>
      </p:sp>
      <p:sp>
        <p:nvSpPr>
          <p:cNvPr id="67" name="Rounded Rectangle 66"/>
          <p:cNvSpPr/>
          <p:nvPr/>
        </p:nvSpPr>
        <p:spPr>
          <a:xfrm>
            <a:off x="3031412" y="3264301"/>
            <a:ext cx="3081177" cy="701704"/>
          </a:xfrm>
          <a:prstGeom prst="roundRect">
            <a:avLst/>
          </a:prstGeom>
          <a:noFill/>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
        <p:nvSpPr>
          <p:cNvPr id="70" name="Rounded Rectangle 69"/>
          <p:cNvSpPr/>
          <p:nvPr/>
        </p:nvSpPr>
        <p:spPr>
          <a:xfrm>
            <a:off x="2794000" y="5869617"/>
            <a:ext cx="3556000" cy="701704"/>
          </a:xfrm>
          <a:prstGeom prst="roundRect">
            <a:avLst/>
          </a:prstGeom>
          <a:noFill/>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317057301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81" y="510741"/>
            <a:ext cx="8913813" cy="914400"/>
          </a:xfrm>
        </p:spPr>
        <p:txBody>
          <a:bodyPr>
            <a:normAutofit/>
          </a:bodyPr>
          <a:lstStyle/>
          <a:p>
            <a:r>
              <a:rPr lang="en-US" sz="4600" b="1" dirty="0" smtClean="0"/>
              <a:t>Shotgun Proteomics</a:t>
            </a:r>
            <a:endParaRPr lang="en-US" sz="4600" b="1" dirty="0"/>
          </a:p>
        </p:txBody>
      </p:sp>
      <p:sp>
        <p:nvSpPr>
          <p:cNvPr id="39" name="Content Placeholder 2"/>
          <p:cNvSpPr>
            <a:spLocks noGrp="1"/>
          </p:cNvSpPr>
          <p:nvPr>
            <p:ph idx="1"/>
          </p:nvPr>
        </p:nvSpPr>
        <p:spPr>
          <a:xfrm>
            <a:off x="6007568" y="1913069"/>
            <a:ext cx="2908626" cy="3477210"/>
          </a:xfrm>
        </p:spPr>
        <p:txBody>
          <a:bodyPr>
            <a:noAutofit/>
          </a:bodyPr>
          <a:lstStyle/>
          <a:p>
            <a:pPr lvl="1">
              <a:lnSpc>
                <a:spcPct val="80000"/>
              </a:lnSpc>
            </a:pPr>
            <a:r>
              <a:rPr lang="en-US" sz="2000" dirty="0" smtClean="0"/>
              <a:t>10 gill samples, </a:t>
            </a:r>
            <a:r>
              <a:rPr lang="en-US" sz="2000" dirty="0" smtClean="0"/>
              <a:t>1from each site and habitat type</a:t>
            </a:r>
          </a:p>
          <a:p>
            <a:pPr lvl="1">
              <a:lnSpc>
                <a:spcPct val="80000"/>
              </a:lnSpc>
            </a:pPr>
            <a:endParaRPr lang="en-US" sz="2000" dirty="0" smtClean="0"/>
          </a:p>
          <a:p>
            <a:pPr lvl="1">
              <a:lnSpc>
                <a:spcPct val="80000"/>
              </a:lnSpc>
            </a:pPr>
            <a:r>
              <a:rPr lang="en-US" sz="2000" dirty="0" smtClean="0"/>
              <a:t>9,047 </a:t>
            </a:r>
            <a:r>
              <a:rPr lang="en-US" sz="2000" dirty="0" smtClean="0"/>
              <a:t>proteins identified</a:t>
            </a:r>
          </a:p>
          <a:p>
            <a:pPr lvl="1">
              <a:lnSpc>
                <a:spcPct val="80000"/>
              </a:lnSpc>
            </a:pPr>
            <a:endParaRPr lang="en-US" sz="2000" dirty="0" smtClean="0"/>
          </a:p>
          <a:p>
            <a:pPr lvl="1">
              <a:lnSpc>
                <a:spcPct val="80000"/>
              </a:lnSpc>
            </a:pPr>
            <a:r>
              <a:rPr lang="en-US" sz="2000" dirty="0" smtClean="0"/>
              <a:t>273 related to environmental response</a:t>
            </a:r>
            <a:endParaRPr lang="en-US" sz="2000" dirty="0"/>
          </a:p>
        </p:txBody>
      </p:sp>
      <p:pic>
        <p:nvPicPr>
          <p:cNvPr id="5" name="Content Placeholder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81" y="1425141"/>
            <a:ext cx="5716248" cy="5259712"/>
          </a:xfrm>
          <a:prstGeom prst="rect">
            <a:avLst/>
          </a:prstGeom>
        </p:spPr>
      </p:pic>
    </p:spTree>
    <p:extLst>
      <p:ext uri="{BB962C8B-B14F-4D97-AF65-F5344CB8AC3E}">
        <p14:creationId xmlns:p14="http://schemas.microsoft.com/office/powerpoint/2010/main" val="168855178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Straight Connector 7"/>
          <p:cNvCxnSpPr>
            <a:endCxn id="22" idx="3"/>
          </p:cNvCxnSpPr>
          <p:nvPr/>
        </p:nvCxnSpPr>
        <p:spPr>
          <a:xfrm flipH="1" flipV="1">
            <a:off x="6864928" y="1974298"/>
            <a:ext cx="1057240" cy="8353"/>
          </a:xfrm>
          <a:prstGeom prst="line">
            <a:avLst/>
          </a:prstGeom>
          <a:ln>
            <a:solidFill>
              <a:schemeClr val="accent4"/>
            </a:solidFill>
          </a:ln>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a:off x="4583883" y="2229395"/>
            <a:ext cx="0" cy="1146629"/>
          </a:xfrm>
          <a:prstGeom prst="line">
            <a:avLst/>
          </a:prstGeom>
          <a:ln>
            <a:solidFill>
              <a:schemeClr val="accent3"/>
            </a:solidFill>
          </a:ln>
        </p:spPr>
        <p:style>
          <a:lnRef idx="2">
            <a:schemeClr val="accent1"/>
          </a:lnRef>
          <a:fillRef idx="0">
            <a:schemeClr val="accent1"/>
          </a:fillRef>
          <a:effectRef idx="1">
            <a:schemeClr val="accent1"/>
          </a:effectRef>
          <a:fontRef idx="minor">
            <a:schemeClr val="tx1"/>
          </a:fontRef>
        </p:style>
      </p:cxnSp>
      <p:cxnSp>
        <p:nvCxnSpPr>
          <p:cNvPr id="6" name="Straight Connector 5"/>
          <p:cNvCxnSpPr>
            <a:stCxn id="22" idx="1"/>
          </p:cNvCxnSpPr>
          <p:nvPr/>
        </p:nvCxnSpPr>
        <p:spPr>
          <a:xfrm flipH="1">
            <a:off x="1209766" y="1974298"/>
            <a:ext cx="1049491" cy="8353"/>
          </a:xfrm>
          <a:prstGeom prst="line">
            <a:avLst/>
          </a:prstGeom>
        </p:spPr>
        <p:style>
          <a:lnRef idx="2">
            <a:schemeClr val="accent1"/>
          </a:lnRef>
          <a:fillRef idx="0">
            <a:schemeClr val="accent1"/>
          </a:fillRef>
          <a:effectRef idx="1">
            <a:schemeClr val="accent1"/>
          </a:effectRef>
          <a:fontRef idx="minor">
            <a:schemeClr val="tx1"/>
          </a:fontRef>
        </p:style>
      </p:cxnSp>
      <p:sp>
        <p:nvSpPr>
          <p:cNvPr id="22" name="Rounded Rectangle 21"/>
          <p:cNvSpPr/>
          <p:nvPr/>
        </p:nvSpPr>
        <p:spPr>
          <a:xfrm>
            <a:off x="2259257" y="1719200"/>
            <a:ext cx="4605671" cy="510195"/>
          </a:xfrm>
          <a:prstGeom prst="roundRect">
            <a:avLst/>
          </a:prstGeom>
          <a:ln>
            <a:solidFill>
              <a:schemeClr val="tx1">
                <a:lumMod val="65000"/>
                <a:lumOff val="3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 name="Title 1"/>
          <p:cNvSpPr>
            <a:spLocks noGrp="1"/>
          </p:cNvSpPr>
          <p:nvPr>
            <p:ph type="title"/>
          </p:nvPr>
        </p:nvSpPr>
        <p:spPr>
          <a:xfrm>
            <a:off x="2381" y="510741"/>
            <a:ext cx="8913813" cy="914400"/>
          </a:xfrm>
        </p:spPr>
        <p:txBody>
          <a:bodyPr>
            <a:normAutofit/>
          </a:bodyPr>
          <a:lstStyle/>
          <a:p>
            <a:r>
              <a:rPr lang="en-US" sz="4600" b="1" dirty="0" smtClean="0"/>
              <a:t>Shotgun Proteomics</a:t>
            </a:r>
            <a:endParaRPr lang="en-US" sz="4600" b="1" dirty="0"/>
          </a:p>
        </p:txBody>
      </p:sp>
      <p:sp>
        <p:nvSpPr>
          <p:cNvPr id="3" name="Content Placeholder 2"/>
          <p:cNvSpPr>
            <a:spLocks noGrp="1"/>
          </p:cNvSpPr>
          <p:nvPr>
            <p:ph idx="1"/>
          </p:nvPr>
        </p:nvSpPr>
        <p:spPr>
          <a:xfrm>
            <a:off x="2436902" y="1719201"/>
            <a:ext cx="4258130" cy="510194"/>
          </a:xfrm>
        </p:spPr>
        <p:txBody>
          <a:bodyPr>
            <a:noAutofit/>
          </a:bodyPr>
          <a:lstStyle/>
          <a:p>
            <a:pPr marL="0" indent="0" algn="ctr">
              <a:buNone/>
            </a:pPr>
            <a:r>
              <a:rPr lang="en-US" sz="2600" dirty="0" smtClean="0"/>
              <a:t>273 response proteins</a:t>
            </a:r>
            <a:endParaRPr lang="en-US" sz="2600" dirty="0"/>
          </a:p>
        </p:txBody>
      </p:sp>
      <p:cxnSp>
        <p:nvCxnSpPr>
          <p:cNvPr id="15" name="Straight Connector 14"/>
          <p:cNvCxnSpPr/>
          <p:nvPr/>
        </p:nvCxnSpPr>
        <p:spPr>
          <a:xfrm>
            <a:off x="1221391" y="1974298"/>
            <a:ext cx="0" cy="1139134"/>
          </a:xfrm>
          <a:prstGeom prst="line">
            <a:avLst/>
          </a:prstGeom>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7906668" y="1971629"/>
            <a:ext cx="0" cy="1146629"/>
          </a:xfrm>
          <a:prstGeom prst="line">
            <a:avLst/>
          </a:prstGeom>
          <a:ln>
            <a:solidFill>
              <a:schemeClr val="accent4"/>
            </a:solidFill>
          </a:ln>
        </p:spPr>
        <p:style>
          <a:lnRef idx="2">
            <a:schemeClr val="accent1"/>
          </a:lnRef>
          <a:fillRef idx="0">
            <a:schemeClr val="accent1"/>
          </a:fillRef>
          <a:effectRef idx="1">
            <a:schemeClr val="accent1"/>
          </a:effectRef>
          <a:fontRef idx="minor">
            <a:schemeClr val="tx1"/>
          </a:fontRef>
        </p:style>
      </p:cxnSp>
      <p:sp>
        <p:nvSpPr>
          <p:cNvPr id="17" name="Rounded Rectangle 16"/>
          <p:cNvSpPr/>
          <p:nvPr/>
        </p:nvSpPr>
        <p:spPr>
          <a:xfrm>
            <a:off x="183526" y="3113433"/>
            <a:ext cx="2083479" cy="3195928"/>
          </a:xfrm>
          <a:prstGeom prst="roundRect">
            <a:avLst/>
          </a:prstGeom>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0" name="Rounded Rectangle 19"/>
          <p:cNvSpPr/>
          <p:nvPr/>
        </p:nvSpPr>
        <p:spPr>
          <a:xfrm>
            <a:off x="3524227" y="3376024"/>
            <a:ext cx="2083479" cy="1093839"/>
          </a:xfrm>
          <a:prstGeom prst="roundRect">
            <a:avLst/>
          </a:prstGeom>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
        <p:nvSpPr>
          <p:cNvPr id="21" name="Rounded Rectangle 20"/>
          <p:cNvSpPr/>
          <p:nvPr/>
        </p:nvSpPr>
        <p:spPr>
          <a:xfrm>
            <a:off x="6864928" y="3113432"/>
            <a:ext cx="2083479" cy="3195929"/>
          </a:xfrm>
          <a:prstGeom prst="roundRect">
            <a:avLst/>
          </a:prstGeom>
          <a:ln/>
        </p:spPr>
        <p:style>
          <a:lnRef idx="2">
            <a:schemeClr val="accent4"/>
          </a:lnRef>
          <a:fillRef idx="1">
            <a:schemeClr val="lt1"/>
          </a:fillRef>
          <a:effectRef idx="0">
            <a:schemeClr val="accent4"/>
          </a:effectRef>
          <a:fontRef idx="minor">
            <a:schemeClr val="dk1"/>
          </a:fontRef>
        </p:style>
        <p:txBody>
          <a:bodyPr rtlCol="0" anchor="ctr"/>
          <a:lstStyle/>
          <a:p>
            <a:pPr algn="ctr"/>
            <a:endParaRPr lang="en-US"/>
          </a:p>
        </p:txBody>
      </p:sp>
      <p:grpSp>
        <p:nvGrpSpPr>
          <p:cNvPr id="34" name="Group 33"/>
          <p:cNvGrpSpPr/>
          <p:nvPr/>
        </p:nvGrpSpPr>
        <p:grpSpPr>
          <a:xfrm>
            <a:off x="3524225" y="3487947"/>
            <a:ext cx="2083480" cy="981916"/>
            <a:chOff x="3524225" y="3396507"/>
            <a:chExt cx="2083480" cy="981916"/>
          </a:xfrm>
        </p:grpSpPr>
        <p:sp>
          <p:nvSpPr>
            <p:cNvPr id="30" name="TextBox 29"/>
            <p:cNvSpPr txBox="1"/>
            <p:nvPr/>
          </p:nvSpPr>
          <p:spPr>
            <a:xfrm>
              <a:off x="3524226" y="3396507"/>
              <a:ext cx="2083479" cy="553998"/>
            </a:xfrm>
            <a:prstGeom prst="rect">
              <a:avLst/>
            </a:prstGeom>
            <a:noFill/>
          </p:spPr>
          <p:txBody>
            <a:bodyPr wrap="square" rtlCol="0">
              <a:spAutoFit/>
            </a:bodyPr>
            <a:lstStyle/>
            <a:p>
              <a:pPr algn="ctr"/>
              <a:r>
                <a:rPr lang="en-US" sz="3000" b="1" dirty="0" smtClean="0">
                  <a:solidFill>
                    <a:schemeClr val="tx1">
                      <a:lumMod val="65000"/>
                      <a:lumOff val="35000"/>
                    </a:schemeClr>
                  </a:solidFill>
                </a:rPr>
                <a:t>26%</a:t>
              </a:r>
              <a:endParaRPr lang="en-US" sz="3000" b="1" dirty="0">
                <a:solidFill>
                  <a:schemeClr val="tx1">
                    <a:lumMod val="65000"/>
                    <a:lumOff val="35000"/>
                  </a:schemeClr>
                </a:solidFill>
              </a:endParaRPr>
            </a:p>
          </p:txBody>
        </p:sp>
        <p:sp>
          <p:nvSpPr>
            <p:cNvPr id="33" name="Content Placeholder 2"/>
            <p:cNvSpPr txBox="1">
              <a:spLocks/>
            </p:cNvSpPr>
            <p:nvPr/>
          </p:nvSpPr>
          <p:spPr>
            <a:xfrm>
              <a:off x="3524225" y="3801520"/>
              <a:ext cx="2083480" cy="576903"/>
            </a:xfrm>
            <a:prstGeom prst="rect">
              <a:avLst/>
            </a:prstGeom>
          </p:spPr>
          <p:txBody>
            <a:bodyPr vert="horz" lIns="91440" tIns="45720" rIns="91440" bIns="45720" rtlCol="0">
              <a:noAutofit/>
            </a:bodyPr>
            <a:lstStyle>
              <a:lvl1pPr marL="342900" indent="-342900" algn="l" defTabSz="914400" rtl="0" eaLnBrk="1" latinLnBrk="0" hangingPunct="1">
                <a:spcBef>
                  <a:spcPts val="20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336550" algn="l" defTabSz="914400" rtl="0" eaLnBrk="1" latinLnBrk="0" hangingPunct="1">
                <a:spcBef>
                  <a:spcPts val="600"/>
                </a:spcBef>
                <a:buClr>
                  <a:schemeClr val="accent1">
                    <a:lumMod val="50000"/>
                  </a:schemeClr>
                </a:buClr>
                <a:buFont typeface="Wingdings 2" pitchFamily="18" charset="2"/>
                <a:buChar char=""/>
                <a:defRPr sz="1800" kern="1200">
                  <a:solidFill>
                    <a:schemeClr val="tx1">
                      <a:lumMod val="65000"/>
                      <a:lumOff val="35000"/>
                    </a:schemeClr>
                  </a:solidFill>
                  <a:latin typeface="+mn-lt"/>
                  <a:ea typeface="+mn-ea"/>
                  <a:cs typeface="+mn-cs"/>
                </a:defRPr>
              </a:lvl2pPr>
              <a:lvl3pPr marL="1035050" indent="-349250" algn="l" defTabSz="914400" rtl="0" eaLnBrk="1" latinLnBrk="0" hangingPunct="1">
                <a:spcBef>
                  <a:spcPts val="600"/>
                </a:spcBef>
                <a:buClr>
                  <a:schemeClr val="accent1"/>
                </a:buClr>
                <a:buFont typeface="Wingdings 2" pitchFamily="18" charset="2"/>
                <a:buChar char=""/>
                <a:defRPr sz="1800" kern="1200">
                  <a:solidFill>
                    <a:schemeClr val="tx1">
                      <a:lumMod val="65000"/>
                      <a:lumOff val="35000"/>
                    </a:schemeClr>
                  </a:solidFill>
                  <a:latin typeface="+mn-lt"/>
                  <a:ea typeface="+mn-ea"/>
                  <a:cs typeface="+mn-cs"/>
                </a:defRPr>
              </a:lvl3pPr>
              <a:lvl4pPr marL="1371600" indent="-336550" algn="l" defTabSz="914400" rtl="0" eaLnBrk="1" latinLnBrk="0" hangingPunct="1">
                <a:spcBef>
                  <a:spcPts val="600"/>
                </a:spcBef>
                <a:buClr>
                  <a:schemeClr val="accent1">
                    <a:lumMod val="50000"/>
                  </a:schemeClr>
                </a:buClr>
                <a:buFont typeface="Wingdings 2" pitchFamily="18" charset="2"/>
                <a:buChar char=""/>
                <a:defRPr sz="1800" kern="1200">
                  <a:solidFill>
                    <a:schemeClr val="tx1">
                      <a:lumMod val="65000"/>
                      <a:lumOff val="35000"/>
                    </a:schemeClr>
                  </a:solidFill>
                  <a:latin typeface="+mn-lt"/>
                  <a:ea typeface="+mn-ea"/>
                  <a:cs typeface="+mn-cs"/>
                </a:defRPr>
              </a:lvl4pPr>
              <a:lvl5pPr marL="1720850" indent="-349250" algn="l" defTabSz="914400" rtl="0" eaLnBrk="1" latinLnBrk="0" hangingPunct="1">
                <a:spcBef>
                  <a:spcPts val="600"/>
                </a:spcBef>
                <a:buClr>
                  <a:schemeClr val="accent1"/>
                </a:buClr>
                <a:buFont typeface="Wingdings 2" pitchFamily="18" charset="2"/>
                <a:buChar char=""/>
                <a:defRPr sz="1800" kern="1200">
                  <a:solidFill>
                    <a:schemeClr val="tx1">
                      <a:lumMod val="65000"/>
                      <a:lumOff val="35000"/>
                    </a:schemeClr>
                  </a:solidFill>
                  <a:latin typeface="+mn-lt"/>
                  <a:ea typeface="+mn-ea"/>
                  <a:cs typeface="+mn-cs"/>
                </a:defRPr>
              </a:lvl5pPr>
              <a:lvl6pPr marL="2055813" indent="-344488" algn="l" defTabSz="914400" rtl="0" eaLnBrk="1" latinLnBrk="0" hangingPunct="1">
                <a:spcBef>
                  <a:spcPct val="20000"/>
                </a:spcBef>
                <a:buClr>
                  <a:schemeClr val="accent1">
                    <a:lumMod val="50000"/>
                  </a:schemeClr>
                </a:buClr>
                <a:buFont typeface="Wingdings 2" pitchFamily="18" charset="2"/>
                <a:buChar char=""/>
                <a:defRPr lang="en-US" sz="1800" kern="1200" dirty="0" smtClean="0">
                  <a:solidFill>
                    <a:schemeClr val="tx1">
                      <a:lumMod val="65000"/>
                      <a:lumOff val="35000"/>
                    </a:schemeClr>
                  </a:solidFill>
                  <a:latin typeface="+mn-lt"/>
                  <a:ea typeface="+mn-ea"/>
                  <a:cs typeface="+mn-cs"/>
                </a:defRPr>
              </a:lvl6pPr>
              <a:lvl7pPr marL="2398713" indent="-344488" algn="l" defTabSz="914400" rtl="0" eaLnBrk="1" latinLnBrk="0" hangingPunct="1">
                <a:spcBef>
                  <a:spcPct val="20000"/>
                </a:spcBef>
                <a:buClr>
                  <a:schemeClr val="accent1"/>
                </a:buClr>
                <a:buFont typeface="Wingdings 2" pitchFamily="18" charset="2"/>
                <a:buChar char=""/>
                <a:defRPr lang="en-US" sz="1800" kern="1200" dirty="0" smtClean="0">
                  <a:solidFill>
                    <a:schemeClr val="tx1">
                      <a:lumMod val="65000"/>
                      <a:lumOff val="35000"/>
                    </a:schemeClr>
                  </a:solidFill>
                  <a:latin typeface="+mn-lt"/>
                  <a:ea typeface="+mn-ea"/>
                  <a:cs typeface="+mn-cs"/>
                </a:defRPr>
              </a:lvl7pPr>
              <a:lvl8pPr marL="2743200" indent="-344488" algn="l" defTabSz="914400" rtl="0" eaLnBrk="1" latinLnBrk="0" hangingPunct="1">
                <a:spcBef>
                  <a:spcPct val="20000"/>
                </a:spcBef>
                <a:buClr>
                  <a:schemeClr val="accent1">
                    <a:lumMod val="50000"/>
                  </a:schemeClr>
                </a:buClr>
                <a:buFont typeface="Wingdings 2" pitchFamily="18" charset="2"/>
                <a:buChar char=""/>
                <a:defRPr lang="en-US" sz="1800" kern="1200" dirty="0" smtClean="0">
                  <a:solidFill>
                    <a:schemeClr val="tx1">
                      <a:lumMod val="65000"/>
                      <a:lumOff val="35000"/>
                    </a:schemeClr>
                  </a:solidFill>
                  <a:latin typeface="+mn-lt"/>
                  <a:ea typeface="+mn-ea"/>
                  <a:cs typeface="+mn-cs"/>
                </a:defRPr>
              </a:lvl8pPr>
              <a:lvl9pPr marL="3087688" indent="-344488" algn="l" defTabSz="914400" rtl="0" eaLnBrk="1" latinLnBrk="0" hangingPunct="1">
                <a:spcBef>
                  <a:spcPct val="20000"/>
                </a:spcBef>
                <a:buClr>
                  <a:schemeClr val="accent1"/>
                </a:buClr>
                <a:buFont typeface="Wingdings 2" pitchFamily="18" charset="2"/>
                <a:buChar char=""/>
                <a:defRPr lang="en-US" sz="1800" kern="1200" dirty="0">
                  <a:solidFill>
                    <a:schemeClr val="tx1">
                      <a:lumMod val="65000"/>
                      <a:lumOff val="35000"/>
                    </a:schemeClr>
                  </a:solidFill>
                  <a:latin typeface="+mn-lt"/>
                  <a:ea typeface="+mn-ea"/>
                  <a:cs typeface="+mn-cs"/>
                </a:defRPr>
              </a:lvl9pPr>
            </a:lstStyle>
            <a:p>
              <a:pPr marL="0" indent="0" algn="ctr">
                <a:buFont typeface="Wingdings 2" pitchFamily="18" charset="2"/>
                <a:buNone/>
              </a:pPr>
              <a:r>
                <a:rPr lang="en-US" sz="2400" dirty="0" smtClean="0"/>
                <a:t>hypoxia</a:t>
              </a:r>
              <a:endParaRPr lang="en-US" sz="2400" dirty="0"/>
            </a:p>
          </p:txBody>
        </p:sp>
      </p:grpSp>
      <p:grpSp>
        <p:nvGrpSpPr>
          <p:cNvPr id="36" name="Group 35"/>
          <p:cNvGrpSpPr/>
          <p:nvPr/>
        </p:nvGrpSpPr>
        <p:grpSpPr>
          <a:xfrm>
            <a:off x="175776" y="3226188"/>
            <a:ext cx="2083479" cy="2599635"/>
            <a:chOff x="175776" y="3241428"/>
            <a:chExt cx="2083479" cy="2599635"/>
          </a:xfrm>
        </p:grpSpPr>
        <p:grpSp>
          <p:nvGrpSpPr>
            <p:cNvPr id="28" name="Group 27"/>
            <p:cNvGrpSpPr/>
            <p:nvPr/>
          </p:nvGrpSpPr>
          <p:grpSpPr>
            <a:xfrm>
              <a:off x="175776" y="3241428"/>
              <a:ext cx="2083479" cy="1002784"/>
              <a:chOff x="183526" y="3119508"/>
              <a:chExt cx="2083479" cy="1002784"/>
            </a:xfrm>
          </p:grpSpPr>
          <p:sp>
            <p:nvSpPr>
              <p:cNvPr id="27" name="TextBox 26"/>
              <p:cNvSpPr txBox="1"/>
              <p:nvPr/>
            </p:nvSpPr>
            <p:spPr>
              <a:xfrm>
                <a:off x="183526" y="3119508"/>
                <a:ext cx="2083479" cy="553998"/>
              </a:xfrm>
              <a:prstGeom prst="rect">
                <a:avLst/>
              </a:prstGeom>
              <a:noFill/>
            </p:spPr>
            <p:txBody>
              <a:bodyPr wrap="square" rtlCol="0">
                <a:spAutoFit/>
              </a:bodyPr>
              <a:lstStyle/>
              <a:p>
                <a:pPr algn="ctr"/>
                <a:r>
                  <a:rPr lang="en-US" sz="3000" b="1" dirty="0" smtClean="0">
                    <a:solidFill>
                      <a:schemeClr val="tx1">
                        <a:lumMod val="65000"/>
                        <a:lumOff val="35000"/>
                      </a:schemeClr>
                    </a:solidFill>
                  </a:rPr>
                  <a:t>37%</a:t>
                </a:r>
                <a:endParaRPr lang="en-US" sz="3000" b="1" dirty="0">
                  <a:solidFill>
                    <a:schemeClr val="tx1">
                      <a:lumMod val="65000"/>
                      <a:lumOff val="35000"/>
                    </a:schemeClr>
                  </a:solidFill>
                </a:endParaRPr>
              </a:p>
            </p:txBody>
          </p:sp>
          <p:sp>
            <p:nvSpPr>
              <p:cNvPr id="31" name="Content Placeholder 2"/>
              <p:cNvSpPr txBox="1">
                <a:spLocks/>
              </p:cNvSpPr>
              <p:nvPr/>
            </p:nvSpPr>
            <p:spPr>
              <a:xfrm>
                <a:off x="183527" y="3545389"/>
                <a:ext cx="2083478" cy="576903"/>
              </a:xfrm>
              <a:prstGeom prst="rect">
                <a:avLst/>
              </a:prstGeom>
            </p:spPr>
            <p:txBody>
              <a:bodyPr vert="horz" lIns="91440" tIns="45720" rIns="91440" bIns="45720" rtlCol="0">
                <a:noAutofit/>
              </a:bodyPr>
              <a:lstStyle>
                <a:lvl1pPr marL="342900" indent="-342900" algn="l" defTabSz="914400" rtl="0" eaLnBrk="1" latinLnBrk="0" hangingPunct="1">
                  <a:spcBef>
                    <a:spcPts val="20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336550" algn="l" defTabSz="914400" rtl="0" eaLnBrk="1" latinLnBrk="0" hangingPunct="1">
                  <a:spcBef>
                    <a:spcPts val="600"/>
                  </a:spcBef>
                  <a:buClr>
                    <a:schemeClr val="accent1">
                      <a:lumMod val="50000"/>
                    </a:schemeClr>
                  </a:buClr>
                  <a:buFont typeface="Wingdings 2" pitchFamily="18" charset="2"/>
                  <a:buChar char=""/>
                  <a:defRPr sz="1800" kern="1200">
                    <a:solidFill>
                      <a:schemeClr val="tx1">
                        <a:lumMod val="65000"/>
                        <a:lumOff val="35000"/>
                      </a:schemeClr>
                    </a:solidFill>
                    <a:latin typeface="+mn-lt"/>
                    <a:ea typeface="+mn-ea"/>
                    <a:cs typeface="+mn-cs"/>
                  </a:defRPr>
                </a:lvl2pPr>
                <a:lvl3pPr marL="1035050" indent="-349250" algn="l" defTabSz="914400" rtl="0" eaLnBrk="1" latinLnBrk="0" hangingPunct="1">
                  <a:spcBef>
                    <a:spcPts val="600"/>
                  </a:spcBef>
                  <a:buClr>
                    <a:schemeClr val="accent1"/>
                  </a:buClr>
                  <a:buFont typeface="Wingdings 2" pitchFamily="18" charset="2"/>
                  <a:buChar char=""/>
                  <a:defRPr sz="1800" kern="1200">
                    <a:solidFill>
                      <a:schemeClr val="tx1">
                        <a:lumMod val="65000"/>
                        <a:lumOff val="35000"/>
                      </a:schemeClr>
                    </a:solidFill>
                    <a:latin typeface="+mn-lt"/>
                    <a:ea typeface="+mn-ea"/>
                    <a:cs typeface="+mn-cs"/>
                  </a:defRPr>
                </a:lvl3pPr>
                <a:lvl4pPr marL="1371600" indent="-336550" algn="l" defTabSz="914400" rtl="0" eaLnBrk="1" latinLnBrk="0" hangingPunct="1">
                  <a:spcBef>
                    <a:spcPts val="600"/>
                  </a:spcBef>
                  <a:buClr>
                    <a:schemeClr val="accent1">
                      <a:lumMod val="50000"/>
                    </a:schemeClr>
                  </a:buClr>
                  <a:buFont typeface="Wingdings 2" pitchFamily="18" charset="2"/>
                  <a:buChar char=""/>
                  <a:defRPr sz="1800" kern="1200">
                    <a:solidFill>
                      <a:schemeClr val="tx1">
                        <a:lumMod val="65000"/>
                        <a:lumOff val="35000"/>
                      </a:schemeClr>
                    </a:solidFill>
                    <a:latin typeface="+mn-lt"/>
                    <a:ea typeface="+mn-ea"/>
                    <a:cs typeface="+mn-cs"/>
                  </a:defRPr>
                </a:lvl4pPr>
                <a:lvl5pPr marL="1720850" indent="-349250" algn="l" defTabSz="914400" rtl="0" eaLnBrk="1" latinLnBrk="0" hangingPunct="1">
                  <a:spcBef>
                    <a:spcPts val="600"/>
                  </a:spcBef>
                  <a:buClr>
                    <a:schemeClr val="accent1"/>
                  </a:buClr>
                  <a:buFont typeface="Wingdings 2" pitchFamily="18" charset="2"/>
                  <a:buChar char=""/>
                  <a:defRPr sz="1800" kern="1200">
                    <a:solidFill>
                      <a:schemeClr val="tx1">
                        <a:lumMod val="65000"/>
                        <a:lumOff val="35000"/>
                      </a:schemeClr>
                    </a:solidFill>
                    <a:latin typeface="+mn-lt"/>
                    <a:ea typeface="+mn-ea"/>
                    <a:cs typeface="+mn-cs"/>
                  </a:defRPr>
                </a:lvl5pPr>
                <a:lvl6pPr marL="2055813" indent="-344488" algn="l" defTabSz="914400" rtl="0" eaLnBrk="1" latinLnBrk="0" hangingPunct="1">
                  <a:spcBef>
                    <a:spcPct val="20000"/>
                  </a:spcBef>
                  <a:buClr>
                    <a:schemeClr val="accent1">
                      <a:lumMod val="50000"/>
                    </a:schemeClr>
                  </a:buClr>
                  <a:buFont typeface="Wingdings 2" pitchFamily="18" charset="2"/>
                  <a:buChar char=""/>
                  <a:defRPr lang="en-US" sz="1800" kern="1200" dirty="0" smtClean="0">
                    <a:solidFill>
                      <a:schemeClr val="tx1">
                        <a:lumMod val="65000"/>
                        <a:lumOff val="35000"/>
                      </a:schemeClr>
                    </a:solidFill>
                    <a:latin typeface="+mn-lt"/>
                    <a:ea typeface="+mn-ea"/>
                    <a:cs typeface="+mn-cs"/>
                  </a:defRPr>
                </a:lvl6pPr>
                <a:lvl7pPr marL="2398713" indent="-344488" algn="l" defTabSz="914400" rtl="0" eaLnBrk="1" latinLnBrk="0" hangingPunct="1">
                  <a:spcBef>
                    <a:spcPct val="20000"/>
                  </a:spcBef>
                  <a:buClr>
                    <a:schemeClr val="accent1"/>
                  </a:buClr>
                  <a:buFont typeface="Wingdings 2" pitchFamily="18" charset="2"/>
                  <a:buChar char=""/>
                  <a:defRPr lang="en-US" sz="1800" kern="1200" dirty="0" smtClean="0">
                    <a:solidFill>
                      <a:schemeClr val="tx1">
                        <a:lumMod val="65000"/>
                        <a:lumOff val="35000"/>
                      </a:schemeClr>
                    </a:solidFill>
                    <a:latin typeface="+mn-lt"/>
                    <a:ea typeface="+mn-ea"/>
                    <a:cs typeface="+mn-cs"/>
                  </a:defRPr>
                </a:lvl7pPr>
                <a:lvl8pPr marL="2743200" indent="-344488" algn="l" defTabSz="914400" rtl="0" eaLnBrk="1" latinLnBrk="0" hangingPunct="1">
                  <a:spcBef>
                    <a:spcPct val="20000"/>
                  </a:spcBef>
                  <a:buClr>
                    <a:schemeClr val="accent1">
                      <a:lumMod val="50000"/>
                    </a:schemeClr>
                  </a:buClr>
                  <a:buFont typeface="Wingdings 2" pitchFamily="18" charset="2"/>
                  <a:buChar char=""/>
                  <a:defRPr lang="en-US" sz="1800" kern="1200" dirty="0" smtClean="0">
                    <a:solidFill>
                      <a:schemeClr val="tx1">
                        <a:lumMod val="65000"/>
                        <a:lumOff val="35000"/>
                      </a:schemeClr>
                    </a:solidFill>
                    <a:latin typeface="+mn-lt"/>
                    <a:ea typeface="+mn-ea"/>
                    <a:cs typeface="+mn-cs"/>
                  </a:defRPr>
                </a:lvl8pPr>
                <a:lvl9pPr marL="3087688" indent="-344488" algn="l" defTabSz="914400" rtl="0" eaLnBrk="1" latinLnBrk="0" hangingPunct="1">
                  <a:spcBef>
                    <a:spcPct val="20000"/>
                  </a:spcBef>
                  <a:buClr>
                    <a:schemeClr val="accent1"/>
                  </a:buClr>
                  <a:buFont typeface="Wingdings 2" pitchFamily="18" charset="2"/>
                  <a:buChar char=""/>
                  <a:defRPr lang="en-US" sz="1800" kern="1200" dirty="0">
                    <a:solidFill>
                      <a:schemeClr val="tx1">
                        <a:lumMod val="65000"/>
                        <a:lumOff val="35000"/>
                      </a:schemeClr>
                    </a:solidFill>
                    <a:latin typeface="+mn-lt"/>
                    <a:ea typeface="+mn-ea"/>
                    <a:cs typeface="+mn-cs"/>
                  </a:defRPr>
                </a:lvl9pPr>
              </a:lstStyle>
              <a:p>
                <a:pPr marL="0" indent="0" algn="ctr">
                  <a:buFont typeface="Wingdings 2" pitchFamily="18" charset="2"/>
                  <a:buNone/>
                </a:pPr>
                <a:r>
                  <a:rPr lang="en-US" sz="2400" dirty="0" smtClean="0"/>
                  <a:t>temperaturerelated</a:t>
                </a:r>
                <a:endParaRPr lang="en-US" sz="2400" dirty="0"/>
              </a:p>
            </p:txBody>
          </p:sp>
        </p:grpSp>
        <p:grpSp>
          <p:nvGrpSpPr>
            <p:cNvPr id="38" name="Group 37"/>
            <p:cNvGrpSpPr/>
            <p:nvPr/>
          </p:nvGrpSpPr>
          <p:grpSpPr>
            <a:xfrm>
              <a:off x="175776" y="4838279"/>
              <a:ext cx="2083479" cy="1002784"/>
              <a:chOff x="183526" y="3119508"/>
              <a:chExt cx="2083479" cy="1002784"/>
            </a:xfrm>
          </p:grpSpPr>
          <p:sp>
            <p:nvSpPr>
              <p:cNvPr id="40" name="TextBox 39"/>
              <p:cNvSpPr txBox="1"/>
              <p:nvPr/>
            </p:nvSpPr>
            <p:spPr>
              <a:xfrm>
                <a:off x="183526" y="3119508"/>
                <a:ext cx="2083479" cy="553998"/>
              </a:xfrm>
              <a:prstGeom prst="rect">
                <a:avLst/>
              </a:prstGeom>
              <a:noFill/>
            </p:spPr>
            <p:txBody>
              <a:bodyPr wrap="square" rtlCol="0">
                <a:spAutoFit/>
              </a:bodyPr>
              <a:lstStyle/>
              <a:p>
                <a:pPr algn="ctr"/>
                <a:r>
                  <a:rPr lang="en-US" sz="3000" b="1" dirty="0" smtClean="0">
                    <a:solidFill>
                      <a:schemeClr val="tx1">
                        <a:lumMod val="65000"/>
                        <a:lumOff val="35000"/>
                      </a:schemeClr>
                    </a:solidFill>
                  </a:rPr>
                  <a:t>18%</a:t>
                </a:r>
                <a:endParaRPr lang="en-US" sz="3000" b="1" dirty="0">
                  <a:solidFill>
                    <a:schemeClr val="tx1">
                      <a:lumMod val="65000"/>
                      <a:lumOff val="35000"/>
                    </a:schemeClr>
                  </a:solidFill>
                </a:endParaRPr>
              </a:p>
            </p:txBody>
          </p:sp>
          <p:sp>
            <p:nvSpPr>
              <p:cNvPr id="41" name="Content Placeholder 2"/>
              <p:cNvSpPr txBox="1">
                <a:spLocks/>
              </p:cNvSpPr>
              <p:nvPr/>
            </p:nvSpPr>
            <p:spPr>
              <a:xfrm>
                <a:off x="183527" y="3545389"/>
                <a:ext cx="2083478" cy="576903"/>
              </a:xfrm>
              <a:prstGeom prst="rect">
                <a:avLst/>
              </a:prstGeom>
            </p:spPr>
            <p:txBody>
              <a:bodyPr vert="horz" lIns="91440" tIns="45720" rIns="91440" bIns="45720" rtlCol="0">
                <a:noAutofit/>
              </a:bodyPr>
              <a:lstStyle>
                <a:lvl1pPr marL="342900" indent="-342900" algn="l" defTabSz="914400" rtl="0" eaLnBrk="1" latinLnBrk="0" hangingPunct="1">
                  <a:spcBef>
                    <a:spcPts val="20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336550" algn="l" defTabSz="914400" rtl="0" eaLnBrk="1" latinLnBrk="0" hangingPunct="1">
                  <a:spcBef>
                    <a:spcPts val="600"/>
                  </a:spcBef>
                  <a:buClr>
                    <a:schemeClr val="accent1">
                      <a:lumMod val="50000"/>
                    </a:schemeClr>
                  </a:buClr>
                  <a:buFont typeface="Wingdings 2" pitchFamily="18" charset="2"/>
                  <a:buChar char=""/>
                  <a:defRPr sz="1800" kern="1200">
                    <a:solidFill>
                      <a:schemeClr val="tx1">
                        <a:lumMod val="65000"/>
                        <a:lumOff val="35000"/>
                      </a:schemeClr>
                    </a:solidFill>
                    <a:latin typeface="+mn-lt"/>
                    <a:ea typeface="+mn-ea"/>
                    <a:cs typeface="+mn-cs"/>
                  </a:defRPr>
                </a:lvl2pPr>
                <a:lvl3pPr marL="1035050" indent="-349250" algn="l" defTabSz="914400" rtl="0" eaLnBrk="1" latinLnBrk="0" hangingPunct="1">
                  <a:spcBef>
                    <a:spcPts val="600"/>
                  </a:spcBef>
                  <a:buClr>
                    <a:schemeClr val="accent1"/>
                  </a:buClr>
                  <a:buFont typeface="Wingdings 2" pitchFamily="18" charset="2"/>
                  <a:buChar char=""/>
                  <a:defRPr sz="1800" kern="1200">
                    <a:solidFill>
                      <a:schemeClr val="tx1">
                        <a:lumMod val="65000"/>
                        <a:lumOff val="35000"/>
                      </a:schemeClr>
                    </a:solidFill>
                    <a:latin typeface="+mn-lt"/>
                    <a:ea typeface="+mn-ea"/>
                    <a:cs typeface="+mn-cs"/>
                  </a:defRPr>
                </a:lvl3pPr>
                <a:lvl4pPr marL="1371600" indent="-336550" algn="l" defTabSz="914400" rtl="0" eaLnBrk="1" latinLnBrk="0" hangingPunct="1">
                  <a:spcBef>
                    <a:spcPts val="600"/>
                  </a:spcBef>
                  <a:buClr>
                    <a:schemeClr val="accent1">
                      <a:lumMod val="50000"/>
                    </a:schemeClr>
                  </a:buClr>
                  <a:buFont typeface="Wingdings 2" pitchFamily="18" charset="2"/>
                  <a:buChar char=""/>
                  <a:defRPr sz="1800" kern="1200">
                    <a:solidFill>
                      <a:schemeClr val="tx1">
                        <a:lumMod val="65000"/>
                        <a:lumOff val="35000"/>
                      </a:schemeClr>
                    </a:solidFill>
                    <a:latin typeface="+mn-lt"/>
                    <a:ea typeface="+mn-ea"/>
                    <a:cs typeface="+mn-cs"/>
                  </a:defRPr>
                </a:lvl4pPr>
                <a:lvl5pPr marL="1720850" indent="-349250" algn="l" defTabSz="914400" rtl="0" eaLnBrk="1" latinLnBrk="0" hangingPunct="1">
                  <a:spcBef>
                    <a:spcPts val="600"/>
                  </a:spcBef>
                  <a:buClr>
                    <a:schemeClr val="accent1"/>
                  </a:buClr>
                  <a:buFont typeface="Wingdings 2" pitchFamily="18" charset="2"/>
                  <a:buChar char=""/>
                  <a:defRPr sz="1800" kern="1200">
                    <a:solidFill>
                      <a:schemeClr val="tx1">
                        <a:lumMod val="65000"/>
                        <a:lumOff val="35000"/>
                      </a:schemeClr>
                    </a:solidFill>
                    <a:latin typeface="+mn-lt"/>
                    <a:ea typeface="+mn-ea"/>
                    <a:cs typeface="+mn-cs"/>
                  </a:defRPr>
                </a:lvl5pPr>
                <a:lvl6pPr marL="2055813" indent="-344488" algn="l" defTabSz="914400" rtl="0" eaLnBrk="1" latinLnBrk="0" hangingPunct="1">
                  <a:spcBef>
                    <a:spcPct val="20000"/>
                  </a:spcBef>
                  <a:buClr>
                    <a:schemeClr val="accent1">
                      <a:lumMod val="50000"/>
                    </a:schemeClr>
                  </a:buClr>
                  <a:buFont typeface="Wingdings 2" pitchFamily="18" charset="2"/>
                  <a:buChar char=""/>
                  <a:defRPr lang="en-US" sz="1800" kern="1200" dirty="0" smtClean="0">
                    <a:solidFill>
                      <a:schemeClr val="tx1">
                        <a:lumMod val="65000"/>
                        <a:lumOff val="35000"/>
                      </a:schemeClr>
                    </a:solidFill>
                    <a:latin typeface="+mn-lt"/>
                    <a:ea typeface="+mn-ea"/>
                    <a:cs typeface="+mn-cs"/>
                  </a:defRPr>
                </a:lvl6pPr>
                <a:lvl7pPr marL="2398713" indent="-344488" algn="l" defTabSz="914400" rtl="0" eaLnBrk="1" latinLnBrk="0" hangingPunct="1">
                  <a:spcBef>
                    <a:spcPct val="20000"/>
                  </a:spcBef>
                  <a:buClr>
                    <a:schemeClr val="accent1"/>
                  </a:buClr>
                  <a:buFont typeface="Wingdings 2" pitchFamily="18" charset="2"/>
                  <a:buChar char=""/>
                  <a:defRPr lang="en-US" sz="1800" kern="1200" dirty="0" smtClean="0">
                    <a:solidFill>
                      <a:schemeClr val="tx1">
                        <a:lumMod val="65000"/>
                        <a:lumOff val="35000"/>
                      </a:schemeClr>
                    </a:solidFill>
                    <a:latin typeface="+mn-lt"/>
                    <a:ea typeface="+mn-ea"/>
                    <a:cs typeface="+mn-cs"/>
                  </a:defRPr>
                </a:lvl7pPr>
                <a:lvl8pPr marL="2743200" indent="-344488" algn="l" defTabSz="914400" rtl="0" eaLnBrk="1" latinLnBrk="0" hangingPunct="1">
                  <a:spcBef>
                    <a:spcPct val="20000"/>
                  </a:spcBef>
                  <a:buClr>
                    <a:schemeClr val="accent1">
                      <a:lumMod val="50000"/>
                    </a:schemeClr>
                  </a:buClr>
                  <a:buFont typeface="Wingdings 2" pitchFamily="18" charset="2"/>
                  <a:buChar char=""/>
                  <a:defRPr lang="en-US" sz="1800" kern="1200" dirty="0" smtClean="0">
                    <a:solidFill>
                      <a:schemeClr val="tx1">
                        <a:lumMod val="65000"/>
                        <a:lumOff val="35000"/>
                      </a:schemeClr>
                    </a:solidFill>
                    <a:latin typeface="+mn-lt"/>
                    <a:ea typeface="+mn-ea"/>
                    <a:cs typeface="+mn-cs"/>
                  </a:defRPr>
                </a:lvl8pPr>
                <a:lvl9pPr marL="3087688" indent="-344488" algn="l" defTabSz="914400" rtl="0" eaLnBrk="1" latinLnBrk="0" hangingPunct="1">
                  <a:spcBef>
                    <a:spcPct val="20000"/>
                  </a:spcBef>
                  <a:buClr>
                    <a:schemeClr val="accent1"/>
                  </a:buClr>
                  <a:buFont typeface="Wingdings 2" pitchFamily="18" charset="2"/>
                  <a:buChar char=""/>
                  <a:defRPr lang="en-US" sz="1800" kern="1200" dirty="0">
                    <a:solidFill>
                      <a:schemeClr val="tx1">
                        <a:lumMod val="65000"/>
                        <a:lumOff val="35000"/>
                      </a:schemeClr>
                    </a:solidFill>
                    <a:latin typeface="+mn-lt"/>
                    <a:ea typeface="+mn-ea"/>
                    <a:cs typeface="+mn-cs"/>
                  </a:defRPr>
                </a:lvl9pPr>
              </a:lstStyle>
              <a:p>
                <a:pPr marL="0" indent="0" algn="ctr">
                  <a:buFont typeface="Wingdings 2" pitchFamily="18" charset="2"/>
                  <a:buNone/>
                </a:pPr>
                <a:r>
                  <a:rPr lang="en-US" sz="2400" dirty="0" smtClean="0"/>
                  <a:t>heat     shock</a:t>
                </a:r>
                <a:endParaRPr lang="en-US" sz="2400" dirty="0"/>
              </a:p>
            </p:txBody>
          </p:sp>
        </p:grpSp>
      </p:grpSp>
      <p:grpSp>
        <p:nvGrpSpPr>
          <p:cNvPr id="45" name="Group 44"/>
          <p:cNvGrpSpPr/>
          <p:nvPr/>
        </p:nvGrpSpPr>
        <p:grpSpPr>
          <a:xfrm>
            <a:off x="6832715" y="3210948"/>
            <a:ext cx="2115692" cy="2630115"/>
            <a:chOff x="6832715" y="3210948"/>
            <a:chExt cx="2115692" cy="2630115"/>
          </a:xfrm>
        </p:grpSpPr>
        <p:grpSp>
          <p:nvGrpSpPr>
            <p:cNvPr id="35" name="Group 34"/>
            <p:cNvGrpSpPr/>
            <p:nvPr/>
          </p:nvGrpSpPr>
          <p:grpSpPr>
            <a:xfrm>
              <a:off x="6864925" y="3210948"/>
              <a:ext cx="2083482" cy="1002784"/>
              <a:chOff x="6864925" y="3119508"/>
              <a:chExt cx="2083482" cy="1002784"/>
            </a:xfrm>
          </p:grpSpPr>
          <p:sp>
            <p:nvSpPr>
              <p:cNvPr id="29" name="TextBox 28"/>
              <p:cNvSpPr txBox="1"/>
              <p:nvPr/>
            </p:nvSpPr>
            <p:spPr>
              <a:xfrm>
                <a:off x="6864926" y="3119508"/>
                <a:ext cx="2051268" cy="553998"/>
              </a:xfrm>
              <a:prstGeom prst="rect">
                <a:avLst/>
              </a:prstGeom>
              <a:noFill/>
            </p:spPr>
            <p:txBody>
              <a:bodyPr wrap="square" rtlCol="0">
                <a:spAutoFit/>
              </a:bodyPr>
              <a:lstStyle/>
              <a:p>
                <a:pPr algn="ctr"/>
                <a:r>
                  <a:rPr lang="en-US" sz="3000" b="1" dirty="0" smtClean="0">
                    <a:solidFill>
                      <a:schemeClr val="tx1">
                        <a:lumMod val="65000"/>
                        <a:lumOff val="35000"/>
                      </a:schemeClr>
                    </a:solidFill>
                  </a:rPr>
                  <a:t>37%</a:t>
                </a:r>
                <a:endParaRPr lang="en-US" sz="3000" b="1" dirty="0">
                  <a:solidFill>
                    <a:schemeClr val="tx1">
                      <a:lumMod val="65000"/>
                      <a:lumOff val="35000"/>
                    </a:schemeClr>
                  </a:solidFill>
                </a:endParaRPr>
              </a:p>
            </p:txBody>
          </p:sp>
          <p:sp>
            <p:nvSpPr>
              <p:cNvPr id="32" name="Content Placeholder 2"/>
              <p:cNvSpPr txBox="1">
                <a:spLocks/>
              </p:cNvSpPr>
              <p:nvPr/>
            </p:nvSpPr>
            <p:spPr>
              <a:xfrm>
                <a:off x="6864925" y="3545389"/>
                <a:ext cx="2083482" cy="576903"/>
              </a:xfrm>
              <a:prstGeom prst="rect">
                <a:avLst/>
              </a:prstGeom>
            </p:spPr>
            <p:txBody>
              <a:bodyPr vert="horz" lIns="91440" tIns="45720" rIns="91440" bIns="45720" rtlCol="0">
                <a:noAutofit/>
              </a:bodyPr>
              <a:lstStyle>
                <a:lvl1pPr marL="342900" indent="-342900" algn="l" defTabSz="914400" rtl="0" eaLnBrk="1" latinLnBrk="0" hangingPunct="1">
                  <a:spcBef>
                    <a:spcPts val="20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336550" algn="l" defTabSz="914400" rtl="0" eaLnBrk="1" latinLnBrk="0" hangingPunct="1">
                  <a:spcBef>
                    <a:spcPts val="600"/>
                  </a:spcBef>
                  <a:buClr>
                    <a:schemeClr val="accent1">
                      <a:lumMod val="50000"/>
                    </a:schemeClr>
                  </a:buClr>
                  <a:buFont typeface="Wingdings 2" pitchFamily="18" charset="2"/>
                  <a:buChar char=""/>
                  <a:defRPr sz="1800" kern="1200">
                    <a:solidFill>
                      <a:schemeClr val="tx1">
                        <a:lumMod val="65000"/>
                        <a:lumOff val="35000"/>
                      </a:schemeClr>
                    </a:solidFill>
                    <a:latin typeface="+mn-lt"/>
                    <a:ea typeface="+mn-ea"/>
                    <a:cs typeface="+mn-cs"/>
                  </a:defRPr>
                </a:lvl2pPr>
                <a:lvl3pPr marL="1035050" indent="-349250" algn="l" defTabSz="914400" rtl="0" eaLnBrk="1" latinLnBrk="0" hangingPunct="1">
                  <a:spcBef>
                    <a:spcPts val="600"/>
                  </a:spcBef>
                  <a:buClr>
                    <a:schemeClr val="accent1"/>
                  </a:buClr>
                  <a:buFont typeface="Wingdings 2" pitchFamily="18" charset="2"/>
                  <a:buChar char=""/>
                  <a:defRPr sz="1800" kern="1200">
                    <a:solidFill>
                      <a:schemeClr val="tx1">
                        <a:lumMod val="65000"/>
                        <a:lumOff val="35000"/>
                      </a:schemeClr>
                    </a:solidFill>
                    <a:latin typeface="+mn-lt"/>
                    <a:ea typeface="+mn-ea"/>
                    <a:cs typeface="+mn-cs"/>
                  </a:defRPr>
                </a:lvl3pPr>
                <a:lvl4pPr marL="1371600" indent="-336550" algn="l" defTabSz="914400" rtl="0" eaLnBrk="1" latinLnBrk="0" hangingPunct="1">
                  <a:spcBef>
                    <a:spcPts val="600"/>
                  </a:spcBef>
                  <a:buClr>
                    <a:schemeClr val="accent1">
                      <a:lumMod val="50000"/>
                    </a:schemeClr>
                  </a:buClr>
                  <a:buFont typeface="Wingdings 2" pitchFamily="18" charset="2"/>
                  <a:buChar char=""/>
                  <a:defRPr sz="1800" kern="1200">
                    <a:solidFill>
                      <a:schemeClr val="tx1">
                        <a:lumMod val="65000"/>
                        <a:lumOff val="35000"/>
                      </a:schemeClr>
                    </a:solidFill>
                    <a:latin typeface="+mn-lt"/>
                    <a:ea typeface="+mn-ea"/>
                    <a:cs typeface="+mn-cs"/>
                  </a:defRPr>
                </a:lvl4pPr>
                <a:lvl5pPr marL="1720850" indent="-349250" algn="l" defTabSz="914400" rtl="0" eaLnBrk="1" latinLnBrk="0" hangingPunct="1">
                  <a:spcBef>
                    <a:spcPts val="600"/>
                  </a:spcBef>
                  <a:buClr>
                    <a:schemeClr val="accent1"/>
                  </a:buClr>
                  <a:buFont typeface="Wingdings 2" pitchFamily="18" charset="2"/>
                  <a:buChar char=""/>
                  <a:defRPr sz="1800" kern="1200">
                    <a:solidFill>
                      <a:schemeClr val="tx1">
                        <a:lumMod val="65000"/>
                        <a:lumOff val="35000"/>
                      </a:schemeClr>
                    </a:solidFill>
                    <a:latin typeface="+mn-lt"/>
                    <a:ea typeface="+mn-ea"/>
                    <a:cs typeface="+mn-cs"/>
                  </a:defRPr>
                </a:lvl5pPr>
                <a:lvl6pPr marL="2055813" indent="-344488" algn="l" defTabSz="914400" rtl="0" eaLnBrk="1" latinLnBrk="0" hangingPunct="1">
                  <a:spcBef>
                    <a:spcPct val="20000"/>
                  </a:spcBef>
                  <a:buClr>
                    <a:schemeClr val="accent1">
                      <a:lumMod val="50000"/>
                    </a:schemeClr>
                  </a:buClr>
                  <a:buFont typeface="Wingdings 2" pitchFamily="18" charset="2"/>
                  <a:buChar char=""/>
                  <a:defRPr lang="en-US" sz="1800" kern="1200" dirty="0" smtClean="0">
                    <a:solidFill>
                      <a:schemeClr val="tx1">
                        <a:lumMod val="65000"/>
                        <a:lumOff val="35000"/>
                      </a:schemeClr>
                    </a:solidFill>
                    <a:latin typeface="+mn-lt"/>
                    <a:ea typeface="+mn-ea"/>
                    <a:cs typeface="+mn-cs"/>
                  </a:defRPr>
                </a:lvl6pPr>
                <a:lvl7pPr marL="2398713" indent="-344488" algn="l" defTabSz="914400" rtl="0" eaLnBrk="1" latinLnBrk="0" hangingPunct="1">
                  <a:spcBef>
                    <a:spcPct val="20000"/>
                  </a:spcBef>
                  <a:buClr>
                    <a:schemeClr val="accent1"/>
                  </a:buClr>
                  <a:buFont typeface="Wingdings 2" pitchFamily="18" charset="2"/>
                  <a:buChar char=""/>
                  <a:defRPr lang="en-US" sz="1800" kern="1200" dirty="0" smtClean="0">
                    <a:solidFill>
                      <a:schemeClr val="tx1">
                        <a:lumMod val="65000"/>
                        <a:lumOff val="35000"/>
                      </a:schemeClr>
                    </a:solidFill>
                    <a:latin typeface="+mn-lt"/>
                    <a:ea typeface="+mn-ea"/>
                    <a:cs typeface="+mn-cs"/>
                  </a:defRPr>
                </a:lvl7pPr>
                <a:lvl8pPr marL="2743200" indent="-344488" algn="l" defTabSz="914400" rtl="0" eaLnBrk="1" latinLnBrk="0" hangingPunct="1">
                  <a:spcBef>
                    <a:spcPct val="20000"/>
                  </a:spcBef>
                  <a:buClr>
                    <a:schemeClr val="accent1">
                      <a:lumMod val="50000"/>
                    </a:schemeClr>
                  </a:buClr>
                  <a:buFont typeface="Wingdings 2" pitchFamily="18" charset="2"/>
                  <a:buChar char=""/>
                  <a:defRPr lang="en-US" sz="1800" kern="1200" dirty="0" smtClean="0">
                    <a:solidFill>
                      <a:schemeClr val="tx1">
                        <a:lumMod val="65000"/>
                        <a:lumOff val="35000"/>
                      </a:schemeClr>
                    </a:solidFill>
                    <a:latin typeface="+mn-lt"/>
                    <a:ea typeface="+mn-ea"/>
                    <a:cs typeface="+mn-cs"/>
                  </a:defRPr>
                </a:lvl8pPr>
                <a:lvl9pPr marL="3087688" indent="-344488" algn="l" defTabSz="914400" rtl="0" eaLnBrk="1" latinLnBrk="0" hangingPunct="1">
                  <a:spcBef>
                    <a:spcPct val="20000"/>
                  </a:spcBef>
                  <a:buClr>
                    <a:schemeClr val="accent1"/>
                  </a:buClr>
                  <a:buFont typeface="Wingdings 2" pitchFamily="18" charset="2"/>
                  <a:buChar char=""/>
                  <a:defRPr lang="en-US" sz="1800" kern="1200" dirty="0">
                    <a:solidFill>
                      <a:schemeClr val="tx1">
                        <a:lumMod val="65000"/>
                        <a:lumOff val="35000"/>
                      </a:schemeClr>
                    </a:solidFill>
                    <a:latin typeface="+mn-lt"/>
                    <a:ea typeface="+mn-ea"/>
                    <a:cs typeface="+mn-cs"/>
                  </a:defRPr>
                </a:lvl9pPr>
              </a:lstStyle>
              <a:p>
                <a:pPr marL="0" indent="0" algn="ctr">
                  <a:buFont typeface="Wingdings 2" pitchFamily="18" charset="2"/>
                  <a:buNone/>
                </a:pPr>
                <a:r>
                  <a:rPr lang="en-US" sz="2400" dirty="0"/>
                  <a:t>o</a:t>
                </a:r>
                <a:r>
                  <a:rPr lang="en-US" sz="2400" dirty="0" smtClean="0"/>
                  <a:t>xidative stress</a:t>
                </a:r>
                <a:endParaRPr lang="en-US" sz="2400" dirty="0"/>
              </a:p>
            </p:txBody>
          </p:sp>
        </p:grpSp>
        <p:grpSp>
          <p:nvGrpSpPr>
            <p:cNvPr id="42" name="Group 41"/>
            <p:cNvGrpSpPr/>
            <p:nvPr/>
          </p:nvGrpSpPr>
          <p:grpSpPr>
            <a:xfrm>
              <a:off x="6832715" y="4838279"/>
              <a:ext cx="2083479" cy="1002784"/>
              <a:chOff x="183526" y="3119508"/>
              <a:chExt cx="2083479" cy="1002784"/>
            </a:xfrm>
          </p:grpSpPr>
          <p:sp>
            <p:nvSpPr>
              <p:cNvPr id="43" name="TextBox 42"/>
              <p:cNvSpPr txBox="1"/>
              <p:nvPr/>
            </p:nvSpPr>
            <p:spPr>
              <a:xfrm>
                <a:off x="183526" y="3119508"/>
                <a:ext cx="2083479" cy="553998"/>
              </a:xfrm>
              <a:prstGeom prst="rect">
                <a:avLst/>
              </a:prstGeom>
              <a:noFill/>
            </p:spPr>
            <p:txBody>
              <a:bodyPr wrap="square" rtlCol="0">
                <a:spAutoFit/>
              </a:bodyPr>
              <a:lstStyle/>
              <a:p>
                <a:pPr algn="ctr"/>
                <a:r>
                  <a:rPr lang="en-US" sz="3000" b="1" dirty="0" smtClean="0">
                    <a:solidFill>
                      <a:schemeClr val="tx1">
                        <a:lumMod val="65000"/>
                        <a:lumOff val="35000"/>
                      </a:schemeClr>
                    </a:solidFill>
                  </a:rPr>
                  <a:t>18%</a:t>
                </a:r>
                <a:endParaRPr lang="en-US" sz="3000" b="1" dirty="0">
                  <a:solidFill>
                    <a:schemeClr val="tx1">
                      <a:lumMod val="65000"/>
                      <a:lumOff val="35000"/>
                    </a:schemeClr>
                  </a:solidFill>
                </a:endParaRPr>
              </a:p>
            </p:txBody>
          </p:sp>
          <p:sp>
            <p:nvSpPr>
              <p:cNvPr id="44" name="Content Placeholder 2"/>
              <p:cNvSpPr txBox="1">
                <a:spLocks/>
              </p:cNvSpPr>
              <p:nvPr/>
            </p:nvSpPr>
            <p:spPr>
              <a:xfrm>
                <a:off x="183527" y="3545389"/>
                <a:ext cx="2083478" cy="576903"/>
              </a:xfrm>
              <a:prstGeom prst="rect">
                <a:avLst/>
              </a:prstGeom>
            </p:spPr>
            <p:txBody>
              <a:bodyPr vert="horz" lIns="91440" tIns="45720" rIns="91440" bIns="45720" rtlCol="0">
                <a:noAutofit/>
              </a:bodyPr>
              <a:lstStyle>
                <a:lvl1pPr marL="342900" indent="-342900" algn="l" defTabSz="914400" rtl="0" eaLnBrk="1" latinLnBrk="0" hangingPunct="1">
                  <a:spcBef>
                    <a:spcPts val="20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336550" algn="l" defTabSz="914400" rtl="0" eaLnBrk="1" latinLnBrk="0" hangingPunct="1">
                  <a:spcBef>
                    <a:spcPts val="600"/>
                  </a:spcBef>
                  <a:buClr>
                    <a:schemeClr val="accent1">
                      <a:lumMod val="50000"/>
                    </a:schemeClr>
                  </a:buClr>
                  <a:buFont typeface="Wingdings 2" pitchFamily="18" charset="2"/>
                  <a:buChar char=""/>
                  <a:defRPr sz="1800" kern="1200">
                    <a:solidFill>
                      <a:schemeClr val="tx1">
                        <a:lumMod val="65000"/>
                        <a:lumOff val="35000"/>
                      </a:schemeClr>
                    </a:solidFill>
                    <a:latin typeface="+mn-lt"/>
                    <a:ea typeface="+mn-ea"/>
                    <a:cs typeface="+mn-cs"/>
                  </a:defRPr>
                </a:lvl2pPr>
                <a:lvl3pPr marL="1035050" indent="-349250" algn="l" defTabSz="914400" rtl="0" eaLnBrk="1" latinLnBrk="0" hangingPunct="1">
                  <a:spcBef>
                    <a:spcPts val="600"/>
                  </a:spcBef>
                  <a:buClr>
                    <a:schemeClr val="accent1"/>
                  </a:buClr>
                  <a:buFont typeface="Wingdings 2" pitchFamily="18" charset="2"/>
                  <a:buChar char=""/>
                  <a:defRPr sz="1800" kern="1200">
                    <a:solidFill>
                      <a:schemeClr val="tx1">
                        <a:lumMod val="65000"/>
                        <a:lumOff val="35000"/>
                      </a:schemeClr>
                    </a:solidFill>
                    <a:latin typeface="+mn-lt"/>
                    <a:ea typeface="+mn-ea"/>
                    <a:cs typeface="+mn-cs"/>
                  </a:defRPr>
                </a:lvl3pPr>
                <a:lvl4pPr marL="1371600" indent="-336550" algn="l" defTabSz="914400" rtl="0" eaLnBrk="1" latinLnBrk="0" hangingPunct="1">
                  <a:spcBef>
                    <a:spcPts val="600"/>
                  </a:spcBef>
                  <a:buClr>
                    <a:schemeClr val="accent1">
                      <a:lumMod val="50000"/>
                    </a:schemeClr>
                  </a:buClr>
                  <a:buFont typeface="Wingdings 2" pitchFamily="18" charset="2"/>
                  <a:buChar char=""/>
                  <a:defRPr sz="1800" kern="1200">
                    <a:solidFill>
                      <a:schemeClr val="tx1">
                        <a:lumMod val="65000"/>
                        <a:lumOff val="35000"/>
                      </a:schemeClr>
                    </a:solidFill>
                    <a:latin typeface="+mn-lt"/>
                    <a:ea typeface="+mn-ea"/>
                    <a:cs typeface="+mn-cs"/>
                  </a:defRPr>
                </a:lvl4pPr>
                <a:lvl5pPr marL="1720850" indent="-349250" algn="l" defTabSz="914400" rtl="0" eaLnBrk="1" latinLnBrk="0" hangingPunct="1">
                  <a:spcBef>
                    <a:spcPts val="600"/>
                  </a:spcBef>
                  <a:buClr>
                    <a:schemeClr val="accent1"/>
                  </a:buClr>
                  <a:buFont typeface="Wingdings 2" pitchFamily="18" charset="2"/>
                  <a:buChar char=""/>
                  <a:defRPr sz="1800" kern="1200">
                    <a:solidFill>
                      <a:schemeClr val="tx1">
                        <a:lumMod val="65000"/>
                        <a:lumOff val="35000"/>
                      </a:schemeClr>
                    </a:solidFill>
                    <a:latin typeface="+mn-lt"/>
                    <a:ea typeface="+mn-ea"/>
                    <a:cs typeface="+mn-cs"/>
                  </a:defRPr>
                </a:lvl5pPr>
                <a:lvl6pPr marL="2055813" indent="-344488" algn="l" defTabSz="914400" rtl="0" eaLnBrk="1" latinLnBrk="0" hangingPunct="1">
                  <a:spcBef>
                    <a:spcPct val="20000"/>
                  </a:spcBef>
                  <a:buClr>
                    <a:schemeClr val="accent1">
                      <a:lumMod val="50000"/>
                    </a:schemeClr>
                  </a:buClr>
                  <a:buFont typeface="Wingdings 2" pitchFamily="18" charset="2"/>
                  <a:buChar char=""/>
                  <a:defRPr lang="en-US" sz="1800" kern="1200" dirty="0" smtClean="0">
                    <a:solidFill>
                      <a:schemeClr val="tx1">
                        <a:lumMod val="65000"/>
                        <a:lumOff val="35000"/>
                      </a:schemeClr>
                    </a:solidFill>
                    <a:latin typeface="+mn-lt"/>
                    <a:ea typeface="+mn-ea"/>
                    <a:cs typeface="+mn-cs"/>
                  </a:defRPr>
                </a:lvl6pPr>
                <a:lvl7pPr marL="2398713" indent="-344488" algn="l" defTabSz="914400" rtl="0" eaLnBrk="1" latinLnBrk="0" hangingPunct="1">
                  <a:spcBef>
                    <a:spcPct val="20000"/>
                  </a:spcBef>
                  <a:buClr>
                    <a:schemeClr val="accent1"/>
                  </a:buClr>
                  <a:buFont typeface="Wingdings 2" pitchFamily="18" charset="2"/>
                  <a:buChar char=""/>
                  <a:defRPr lang="en-US" sz="1800" kern="1200" dirty="0" smtClean="0">
                    <a:solidFill>
                      <a:schemeClr val="tx1">
                        <a:lumMod val="65000"/>
                        <a:lumOff val="35000"/>
                      </a:schemeClr>
                    </a:solidFill>
                    <a:latin typeface="+mn-lt"/>
                    <a:ea typeface="+mn-ea"/>
                    <a:cs typeface="+mn-cs"/>
                  </a:defRPr>
                </a:lvl7pPr>
                <a:lvl8pPr marL="2743200" indent="-344488" algn="l" defTabSz="914400" rtl="0" eaLnBrk="1" latinLnBrk="0" hangingPunct="1">
                  <a:spcBef>
                    <a:spcPct val="20000"/>
                  </a:spcBef>
                  <a:buClr>
                    <a:schemeClr val="accent1">
                      <a:lumMod val="50000"/>
                    </a:schemeClr>
                  </a:buClr>
                  <a:buFont typeface="Wingdings 2" pitchFamily="18" charset="2"/>
                  <a:buChar char=""/>
                  <a:defRPr lang="en-US" sz="1800" kern="1200" dirty="0" smtClean="0">
                    <a:solidFill>
                      <a:schemeClr val="tx1">
                        <a:lumMod val="65000"/>
                        <a:lumOff val="35000"/>
                      </a:schemeClr>
                    </a:solidFill>
                    <a:latin typeface="+mn-lt"/>
                    <a:ea typeface="+mn-ea"/>
                    <a:cs typeface="+mn-cs"/>
                  </a:defRPr>
                </a:lvl8pPr>
                <a:lvl9pPr marL="3087688" indent="-344488" algn="l" defTabSz="914400" rtl="0" eaLnBrk="1" latinLnBrk="0" hangingPunct="1">
                  <a:spcBef>
                    <a:spcPct val="20000"/>
                  </a:spcBef>
                  <a:buClr>
                    <a:schemeClr val="accent1"/>
                  </a:buClr>
                  <a:buFont typeface="Wingdings 2" pitchFamily="18" charset="2"/>
                  <a:buChar char=""/>
                  <a:defRPr lang="en-US" sz="1800" kern="1200" dirty="0">
                    <a:solidFill>
                      <a:schemeClr val="tx1">
                        <a:lumMod val="65000"/>
                        <a:lumOff val="35000"/>
                      </a:schemeClr>
                    </a:solidFill>
                    <a:latin typeface="+mn-lt"/>
                    <a:ea typeface="+mn-ea"/>
                    <a:cs typeface="+mn-cs"/>
                  </a:defRPr>
                </a:lvl9pPr>
              </a:lstStyle>
              <a:p>
                <a:pPr marL="0" indent="0" algn="ctr">
                  <a:buFont typeface="Wingdings 2" pitchFamily="18" charset="2"/>
                  <a:buNone/>
                </a:pPr>
                <a:r>
                  <a:rPr lang="en-US" sz="2400" dirty="0" smtClean="0"/>
                  <a:t>pH       response</a:t>
                </a:r>
                <a:endParaRPr lang="en-US" sz="2400" dirty="0"/>
              </a:p>
            </p:txBody>
          </p:sp>
        </p:grpSp>
      </p:grpSp>
    </p:spTree>
    <p:extLst>
      <p:ext uri="{BB962C8B-B14F-4D97-AF65-F5344CB8AC3E}">
        <p14:creationId xmlns:p14="http://schemas.microsoft.com/office/powerpoint/2010/main" val="165796596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81" y="510741"/>
            <a:ext cx="8913813" cy="914400"/>
          </a:xfrm>
        </p:spPr>
        <p:txBody>
          <a:bodyPr>
            <a:normAutofit/>
          </a:bodyPr>
          <a:lstStyle/>
          <a:p>
            <a:r>
              <a:rPr lang="en-US" sz="4600" b="1" dirty="0" smtClean="0"/>
              <a:t>Shotgun Proteomics</a:t>
            </a:r>
            <a:endParaRPr lang="en-US" sz="4600" b="1" dirty="0"/>
          </a:p>
        </p:txBody>
      </p:sp>
      <p:sp>
        <p:nvSpPr>
          <p:cNvPr id="39" name="Content Placeholder 2"/>
          <p:cNvSpPr>
            <a:spLocks noGrp="1"/>
          </p:cNvSpPr>
          <p:nvPr>
            <p:ph idx="1"/>
          </p:nvPr>
        </p:nvSpPr>
        <p:spPr>
          <a:xfrm>
            <a:off x="6007568" y="1913069"/>
            <a:ext cx="2908626" cy="3477210"/>
          </a:xfrm>
        </p:spPr>
        <p:txBody>
          <a:bodyPr>
            <a:noAutofit/>
          </a:bodyPr>
          <a:lstStyle/>
          <a:p>
            <a:pPr lvl="1">
              <a:lnSpc>
                <a:spcPct val="80000"/>
              </a:lnSpc>
            </a:pPr>
            <a:r>
              <a:rPr lang="en-US" sz="2000" dirty="0" smtClean="0"/>
              <a:t>10 </a:t>
            </a:r>
            <a:r>
              <a:rPr lang="en-US" sz="2000" dirty="0" err="1" smtClean="0"/>
              <a:t>ctenidia</a:t>
            </a:r>
            <a:r>
              <a:rPr lang="en-US" sz="2000" dirty="0" smtClean="0"/>
              <a:t> samples, 1from each site and habitat type</a:t>
            </a:r>
          </a:p>
          <a:p>
            <a:pPr lvl="1">
              <a:lnSpc>
                <a:spcPct val="80000"/>
              </a:lnSpc>
            </a:pPr>
            <a:endParaRPr lang="en-US" sz="2000" dirty="0" smtClean="0"/>
          </a:p>
          <a:p>
            <a:pPr lvl="1">
              <a:lnSpc>
                <a:spcPct val="80000"/>
              </a:lnSpc>
            </a:pPr>
            <a:r>
              <a:rPr lang="en-US" sz="2000" dirty="0" smtClean="0"/>
              <a:t>9,047 proteins identified</a:t>
            </a:r>
          </a:p>
          <a:p>
            <a:pPr lvl="1">
              <a:lnSpc>
                <a:spcPct val="80000"/>
              </a:lnSpc>
            </a:pPr>
            <a:endParaRPr lang="en-US" sz="2000" dirty="0" smtClean="0"/>
          </a:p>
          <a:p>
            <a:pPr lvl="1">
              <a:lnSpc>
                <a:spcPct val="80000"/>
              </a:lnSpc>
            </a:pPr>
            <a:r>
              <a:rPr lang="en-US" sz="2000" dirty="0"/>
              <a:t>273 related to environmental </a:t>
            </a:r>
            <a:r>
              <a:rPr lang="en-US" sz="2000" dirty="0" smtClean="0"/>
              <a:t>response</a:t>
            </a:r>
          </a:p>
          <a:p>
            <a:pPr lvl="1">
              <a:lnSpc>
                <a:spcPct val="80000"/>
              </a:lnSpc>
            </a:pPr>
            <a:endParaRPr lang="en-US" sz="2000" dirty="0"/>
          </a:p>
          <a:p>
            <a:pPr lvl="1">
              <a:lnSpc>
                <a:spcPct val="80000"/>
              </a:lnSpc>
            </a:pPr>
            <a:r>
              <a:rPr lang="en-US" sz="2000" dirty="0" smtClean="0"/>
              <a:t>Possible site effect</a:t>
            </a:r>
            <a:endParaRPr lang="en-US" sz="2000" dirty="0"/>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t="16031" r="5088" b="3829"/>
          <a:stretch/>
        </p:blipFill>
        <p:spPr>
          <a:xfrm>
            <a:off x="1" y="2264229"/>
            <a:ext cx="6264070" cy="3584950"/>
          </a:xfrm>
          <a:prstGeom prst="rect">
            <a:avLst/>
          </a:prstGeom>
        </p:spPr>
      </p:pic>
    </p:spTree>
    <p:extLst>
      <p:ext uri="{BB962C8B-B14F-4D97-AF65-F5344CB8AC3E}">
        <p14:creationId xmlns:p14="http://schemas.microsoft.com/office/powerpoint/2010/main" val="1218317198"/>
      </p:ext>
    </p:extLst>
  </p:cSld>
  <p:clrMapOvr>
    <a:masterClrMapping/>
  </p:clrMapOvr>
  <p:timing>
    <p:tnLst>
      <p:par>
        <p:cTn id="1" dur="indefinite" restart="never" nodeType="tmRoot"/>
      </p:par>
    </p:tnLst>
  </p:timing>
</p:sld>
</file>

<file path=ppt/theme/theme1.xml><?xml version="1.0" encoding="utf-8"?>
<a:theme xmlns:a="http://schemas.openxmlformats.org/drawingml/2006/main" name="Perception">
  <a:themeElements>
    <a:clrScheme name="Expo">
      <a:dk1>
        <a:sysClr val="windowText" lastClr="000000"/>
      </a:dk1>
      <a:lt1>
        <a:sysClr val="window" lastClr="FFFFFF"/>
      </a:lt1>
      <a:dk2>
        <a:srgbClr val="263B86"/>
      </a:dk2>
      <a:lt2>
        <a:srgbClr val="76B6F2"/>
      </a:lt2>
      <a:accent1>
        <a:srgbClr val="FBC01E"/>
      </a:accent1>
      <a:accent2>
        <a:srgbClr val="EFE1A2"/>
      </a:accent2>
      <a:accent3>
        <a:srgbClr val="FA8716"/>
      </a:accent3>
      <a:accent4>
        <a:srgbClr val="BE0204"/>
      </a:accent4>
      <a:accent5>
        <a:srgbClr val="640F10"/>
      </a:accent5>
      <a:accent6>
        <a:srgbClr val="7E13E3"/>
      </a:accent6>
      <a:hlink>
        <a:srgbClr val="D2D200"/>
      </a:hlink>
      <a:folHlink>
        <a:srgbClr val="D0B9F8"/>
      </a:folHlink>
    </a:clrScheme>
    <a:fontScheme name="Perception">
      <a:majorFont>
        <a:latin typeface="Century Gothic"/>
        <a:ea typeface=""/>
        <a:cs typeface=""/>
        <a:font script="Jpan" typeface="メイリオ"/>
        <a:font script="Hans" typeface="宋体"/>
        <a:font script="Hant" typeface="新細明體"/>
      </a:majorFont>
      <a:minorFont>
        <a:latin typeface="Century Gothic"/>
        <a:ea typeface=""/>
        <a:cs typeface=""/>
        <a:font script="Jpan" typeface="メイリオ"/>
        <a:font script="Hans" typeface="宋体"/>
        <a:font script="Hant" typeface="新細明體"/>
      </a:minorFont>
    </a:fontScheme>
    <a:fmtScheme name="Perception">
      <a:fillStyleLst>
        <a:solidFill>
          <a:schemeClr val="phClr"/>
        </a:solidFill>
        <a:solidFill>
          <a:schemeClr val="phClr">
            <a:shade val="90000"/>
          </a:schemeClr>
        </a:solidFill>
        <a:solidFill>
          <a:schemeClr val="phClr">
            <a:shade val="80000"/>
          </a:schemeClr>
        </a:solidFill>
      </a:fillStyleLst>
      <a:lnStyleLst>
        <a:ln w="12700" cap="flat" cmpd="sng" algn="ctr">
          <a:solidFill>
            <a:schemeClr val="phClr">
              <a:satMod val="105000"/>
            </a:schemeClr>
          </a:solidFill>
          <a:prstDash val="solid"/>
        </a:ln>
        <a:ln w="25400" cap="flat" cmpd="sng" algn="ctr">
          <a:solidFill>
            <a:schemeClr val="phClr"/>
          </a:solidFill>
          <a:prstDash val="solid"/>
        </a:ln>
        <a:ln w="25400" cap="flat" cmpd="sng" algn="ctr">
          <a:solidFill>
            <a:schemeClr val="phClr">
              <a:alpha val="80000"/>
            </a:schemeClr>
          </a:solidFill>
          <a:prstDash val="solid"/>
        </a:ln>
      </a:lnStyleLst>
      <a:effectStyleLst>
        <a:effectStyle>
          <a:effectLst/>
        </a:effectStyle>
        <a:effectStyle>
          <a:effectLst/>
          <a:scene3d>
            <a:camera prst="obliqueTopRight"/>
            <a:lightRig rig="threePt" dir="tl"/>
          </a:scene3d>
          <a:sp3d>
            <a:bevelT w="25400" h="25400"/>
          </a:sp3d>
        </a:effectStyle>
        <a:effectStyle>
          <a:effectLst/>
          <a:scene3d>
            <a:camera prst="perspectiveFront" fov="4200000"/>
            <a:lightRig rig="balanced" dir="tl">
              <a:rot lat="0" lon="0" rev="18600000"/>
            </a:lightRig>
          </a:scene3d>
          <a:sp3d prstMaterial="metal">
            <a:bevelT w="63500" h="50800" prst="angle"/>
          </a:sp3d>
        </a:effectStyle>
      </a:effectStyleLst>
      <a:bgFillStyleLst>
        <a:solidFill>
          <a:schemeClr val="phClr">
            <a:tint val="90000"/>
          </a:schemeClr>
        </a:solidFill>
        <a:solidFill>
          <a:schemeClr val="phClr">
            <a:tint val="50000"/>
          </a:schemeClr>
        </a:solidFill>
        <a:solidFill>
          <a:schemeClr val="phClr">
            <a:shade val="60000"/>
          </a:schemeClr>
        </a:solid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Perception.thmx</Template>
  <TotalTime>10752</TotalTime>
  <Words>1870</Words>
  <Application>Microsoft Macintosh PowerPoint</Application>
  <PresentationFormat>On-screen Show (4:3)</PresentationFormat>
  <Paragraphs>140</Paragraphs>
  <Slides>15</Slides>
  <Notes>15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Calibri</vt:lpstr>
      <vt:lpstr>Century Gothic</vt:lpstr>
      <vt:lpstr>Encode Sans Normal</vt:lpstr>
      <vt:lpstr>Wingdings</vt:lpstr>
      <vt:lpstr>Wingdings 2</vt:lpstr>
      <vt:lpstr>Perception</vt:lpstr>
      <vt:lpstr>Exploring Proteomic Variation in Pacific Oysters</vt:lpstr>
      <vt:lpstr>Outline</vt:lpstr>
      <vt:lpstr>Puget Sound is Changing</vt:lpstr>
      <vt:lpstr>How does environmental variability affect C. gigas’ physiological response?</vt:lpstr>
      <vt:lpstr>Outplant Experiment</vt:lpstr>
      <vt:lpstr>Mass Spectrometry</vt:lpstr>
      <vt:lpstr>Shotgun Proteomics</vt:lpstr>
      <vt:lpstr>Shotgun Proteomics</vt:lpstr>
      <vt:lpstr>Shotgun Proteomics</vt:lpstr>
      <vt:lpstr>Targeted Analysis</vt:lpstr>
      <vt:lpstr>Targeted Analysis</vt:lpstr>
      <vt:lpstr>Why?</vt:lpstr>
      <vt:lpstr>Conclusion</vt:lpstr>
      <vt:lpstr>Thank You!</vt:lpstr>
      <vt:lpstr>Experimental Overview</vt:lpstr>
    </vt:vector>
  </TitlesOfParts>
  <Company/>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Characterizing Physiological Effects of Multiple Stressors on Crassostrea gigas in Wild and Lab Settings </dc:title>
  <dc:creator>Yaamini Venkataraman</dc:creator>
  <cp:lastModifiedBy>Yaamini R. Venkataraman</cp:lastModifiedBy>
  <cp:revision>365</cp:revision>
  <dcterms:created xsi:type="dcterms:W3CDTF">2016-11-03T01:31:29Z</dcterms:created>
  <dcterms:modified xsi:type="dcterms:W3CDTF">2017-09-20T17:37:04Z</dcterms:modified>
</cp:coreProperties>
</file>

<file path=docProps/thumbnail.jpeg>
</file>